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84" r:id="rId2"/>
    <p:sldId id="383" r:id="rId3"/>
    <p:sldId id="361" r:id="rId4"/>
    <p:sldId id="384" r:id="rId5"/>
    <p:sldId id="330" r:id="rId6"/>
    <p:sldId id="285" r:id="rId7"/>
    <p:sldId id="281" r:id="rId8"/>
    <p:sldId id="331" r:id="rId9"/>
    <p:sldId id="385" r:id="rId10"/>
    <p:sldId id="368" r:id="rId11"/>
    <p:sldId id="286" r:id="rId12"/>
    <p:sldId id="335" r:id="rId13"/>
    <p:sldId id="288" r:id="rId14"/>
    <p:sldId id="308" r:id="rId15"/>
    <p:sldId id="369" r:id="rId16"/>
    <p:sldId id="371" r:id="rId17"/>
    <p:sldId id="370" r:id="rId18"/>
    <p:sldId id="386" r:id="rId19"/>
    <p:sldId id="387" r:id="rId20"/>
    <p:sldId id="372" r:id="rId21"/>
    <p:sldId id="373" r:id="rId22"/>
    <p:sldId id="374" r:id="rId23"/>
    <p:sldId id="375" r:id="rId24"/>
    <p:sldId id="376" r:id="rId25"/>
    <p:sldId id="377" r:id="rId26"/>
    <p:sldId id="378" r:id="rId27"/>
    <p:sldId id="391" r:id="rId28"/>
    <p:sldId id="379" r:id="rId29"/>
    <p:sldId id="380" r:id="rId30"/>
    <p:sldId id="381" r:id="rId31"/>
    <p:sldId id="291" r:id="rId32"/>
    <p:sldId id="289" r:id="rId33"/>
    <p:sldId id="283" r:id="rId34"/>
    <p:sldId id="305" r:id="rId35"/>
    <p:sldId id="304" r:id="rId36"/>
    <p:sldId id="389" r:id="rId37"/>
    <p:sldId id="390" r:id="rId38"/>
    <p:sldId id="340" r:id="rId39"/>
    <p:sldId id="388" r:id="rId40"/>
    <p:sldId id="292" r:id="rId41"/>
    <p:sldId id="295" r:id="rId42"/>
    <p:sldId id="307" r:id="rId43"/>
    <p:sldId id="345" r:id="rId44"/>
    <p:sldId id="296" r:id="rId45"/>
    <p:sldId id="298" r:id="rId46"/>
    <p:sldId id="327" r:id="rId47"/>
    <p:sldId id="346" r:id="rId48"/>
    <p:sldId id="297" r:id="rId49"/>
    <p:sldId id="392" r:id="rId50"/>
    <p:sldId id="299" r:id="rId51"/>
    <p:sldId id="300" r:id="rId52"/>
    <p:sldId id="301" r:id="rId53"/>
    <p:sldId id="341" r:id="rId54"/>
    <p:sldId id="293" r:id="rId55"/>
    <p:sldId id="309" r:id="rId56"/>
    <p:sldId id="366" r:id="rId57"/>
    <p:sldId id="367" r:id="rId58"/>
    <p:sldId id="311" r:id="rId59"/>
    <p:sldId id="364" r:id="rId60"/>
    <p:sldId id="310" r:id="rId61"/>
    <p:sldId id="342" r:id="rId62"/>
    <p:sldId id="321" r:id="rId63"/>
    <p:sldId id="312" r:id="rId64"/>
    <p:sldId id="343" r:id="rId65"/>
    <p:sldId id="313" r:id="rId66"/>
    <p:sldId id="328" r:id="rId67"/>
    <p:sldId id="322" r:id="rId68"/>
    <p:sldId id="323" r:id="rId69"/>
    <p:sldId id="324" r:id="rId70"/>
    <p:sldId id="325" r:id="rId71"/>
  </p:sldIdLst>
  <p:sldSz cx="9144000" cy="6858000" type="screen4x3"/>
  <p:notesSz cx="6858000" cy="9144000"/>
  <p:custShowLst>
    <p:custShow name="شیرخشک" id="0">
      <p:sldLst/>
    </p:custShow>
    <p:custShow name="همسر" id="1">
      <p:sldLst/>
    </p:custShow>
    <p:custShow name="معده" id="2">
      <p:sldLst/>
    </p:custShow>
    <p:custShow name="قفسه" id="3">
      <p:sldLst/>
    </p:custShow>
    <p:custShow name="گرفتن پستان" id="4">
      <p:sldLst/>
    </p:custShow>
    <p:custShow name="همسر 2" id="5">
      <p:sldLst/>
    </p:custShow>
    <p:custShow name="کاهش وزن" id="6">
      <p:sldLst/>
    </p:custShow>
    <p:custShow name="الگوی متفاوت" id="7">
      <p:sldLst/>
    </p:custShow>
    <p:custShow name="تولید شیر" id="8">
      <p:sldLst/>
    </p:custShow>
    <p:custShow name="گریه" id="9">
      <p:sldLst/>
    </p:custShow>
    <p:custShow name="یک پستان" id="10">
      <p:sldLst/>
    </p:custShow>
    <p:custShow name="18" id="11">
      <p:sldLst/>
    </p:custShow>
    <p:custShow name="11" id="12">
      <p:sldLst>
        <p:sld r:id="rId36"/>
      </p:sldLst>
    </p:custShow>
    <p:custShow name="کاندیدا" id="13">
      <p:sldLst>
        <p:sld r:id="rId35"/>
      </p:sldLst>
    </p:custShow>
    <p:custShow name="محافظ  پستان" id="14">
      <p:sldLst>
        <p:sld r:id="rId43"/>
        <p:sld r:id="rId44"/>
      </p:sldLst>
    </p:custShow>
    <p:custShow name="rsp" id="15">
      <p:sldLst/>
    </p:custShow>
    <p:custShow name="سرنگ" id="16">
      <p:sldLst>
        <p:sld r:id="rId47"/>
        <p:sld r:id="rId48"/>
      </p:sldLst>
    </p:custShow>
    <p:custShow name="war" id="17">
      <p:sldLst/>
    </p:custShow>
    <p:custShow name="exp" id="18">
      <p:sldLst/>
    </p:custShow>
    <p:custShow name="محافظ نوک" id="19">
      <p:sldLst/>
    </p:custShow>
    <p:custShow name="breast shell" id="20">
      <p:sldLst>
        <p:sld r:id="rId2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5458" autoAdjust="0"/>
  </p:normalViewPr>
  <p:slideViewPr>
    <p:cSldViewPr>
      <p:cViewPr varScale="1">
        <p:scale>
          <a:sx n="79" d="100"/>
          <a:sy n="79" d="100"/>
        </p:scale>
        <p:origin x="1176" y="60"/>
      </p:cViewPr>
      <p:guideLst>
        <p:guide orient="horz" pos="2160"/>
        <p:guide pos="2880"/>
      </p:guideLst>
    </p:cSldViewPr>
  </p:slideViewPr>
  <p:outlineViewPr>
    <p:cViewPr>
      <p:scale>
        <a:sx n="33" d="100"/>
        <a:sy n="33" d="100"/>
      </p:scale>
      <p:origin x="18" y="13212"/>
    </p:cViewPr>
  </p:outlineViewPr>
  <p:notesTextViewPr>
    <p:cViewPr>
      <p:scale>
        <a:sx n="100" d="100"/>
        <a:sy n="100" d="100"/>
      </p:scale>
      <p:origin x="0" y="0"/>
    </p:cViewPr>
  </p:notesTextViewPr>
  <p:sorterViewPr>
    <p:cViewPr varScale="1">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1B666-E54A-4264-B1A0-D1AE52F609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145B66-B9C9-4617-A04F-71C4964FE33B}">
      <dgm:prSet/>
      <dgm:spPr/>
      <dgm:t>
        <a:bodyPr/>
        <a:lstStyle/>
        <a:p>
          <a:pPr algn="r" rtl="1"/>
          <a:r>
            <a:rPr lang="fa-IR" b="1" dirty="0" smtClean="0"/>
            <a:t>	</a:t>
          </a:r>
          <a:r>
            <a:rPr lang="fa-IR" b="1" dirty="0" smtClean="0">
              <a:cs typeface="B Nazanin" panose="00000400000000000000" pitchFamily="2" charset="-78"/>
            </a:rPr>
            <a:t>مباحث مورد بحث</a:t>
          </a:r>
          <a:endParaRPr lang="en-US" dirty="0">
            <a:cs typeface="B Nazanin" panose="00000400000000000000" pitchFamily="2" charset="-78"/>
          </a:endParaRPr>
        </a:p>
      </dgm:t>
    </dgm:pt>
    <dgm:pt modelId="{9F2A836B-4C9C-4CE4-8081-4A613E6233C6}" type="parTrans" cxnId="{18C3679D-2758-475B-A796-7655B8BD18DD}">
      <dgm:prSet/>
      <dgm:spPr/>
      <dgm:t>
        <a:bodyPr/>
        <a:lstStyle/>
        <a:p>
          <a:pPr algn="ctr"/>
          <a:endParaRPr lang="en-US"/>
        </a:p>
      </dgm:t>
    </dgm:pt>
    <dgm:pt modelId="{C67613D6-C0C3-4879-A60D-B6624DBB08D1}" type="sibTrans" cxnId="{18C3679D-2758-475B-A796-7655B8BD18DD}">
      <dgm:prSet/>
      <dgm:spPr/>
      <dgm:t>
        <a:bodyPr/>
        <a:lstStyle/>
        <a:p>
          <a:pPr algn="ctr"/>
          <a:endParaRPr lang="en-US"/>
        </a:p>
      </dgm:t>
    </dgm:pt>
    <dgm:pt modelId="{CFE2DCF8-E1F2-4C79-A2C8-CA090267309B}" type="pres">
      <dgm:prSet presAssocID="{5B41B666-E54A-4264-B1A0-D1AE52F609E9}" presName="linear" presStyleCnt="0">
        <dgm:presLayoutVars>
          <dgm:animLvl val="lvl"/>
          <dgm:resizeHandles val="exact"/>
        </dgm:presLayoutVars>
      </dgm:prSet>
      <dgm:spPr/>
      <dgm:t>
        <a:bodyPr/>
        <a:lstStyle/>
        <a:p>
          <a:endParaRPr lang="en-US"/>
        </a:p>
      </dgm:t>
    </dgm:pt>
    <dgm:pt modelId="{EE2214AA-FDD9-404C-9117-DFD1CEC37F80}" type="pres">
      <dgm:prSet presAssocID="{49145B66-B9C9-4617-A04F-71C4964FE33B}" presName="parentText" presStyleLbl="node1" presStyleIdx="0" presStyleCnt="1" custLinFactNeighborX="3704" custLinFactNeighborY="-4980">
        <dgm:presLayoutVars>
          <dgm:chMax val="0"/>
          <dgm:bulletEnabled val="1"/>
        </dgm:presLayoutVars>
      </dgm:prSet>
      <dgm:spPr/>
      <dgm:t>
        <a:bodyPr/>
        <a:lstStyle/>
        <a:p>
          <a:endParaRPr lang="en-US"/>
        </a:p>
      </dgm:t>
    </dgm:pt>
  </dgm:ptLst>
  <dgm:cxnLst>
    <dgm:cxn modelId="{18C3679D-2758-475B-A796-7655B8BD18DD}" srcId="{5B41B666-E54A-4264-B1A0-D1AE52F609E9}" destId="{49145B66-B9C9-4617-A04F-71C4964FE33B}" srcOrd="0" destOrd="0" parTransId="{9F2A836B-4C9C-4CE4-8081-4A613E6233C6}" sibTransId="{C67613D6-C0C3-4879-A60D-B6624DBB08D1}"/>
    <dgm:cxn modelId="{A02CDA8F-EBF6-4C73-8F60-2560C0C5ABF1}" type="presOf" srcId="{5B41B666-E54A-4264-B1A0-D1AE52F609E9}" destId="{CFE2DCF8-E1F2-4C79-A2C8-CA090267309B}" srcOrd="0" destOrd="0" presId="urn:microsoft.com/office/officeart/2005/8/layout/vList2"/>
    <dgm:cxn modelId="{4F80B397-E104-465D-B9A7-F14265F57F7F}" type="presOf" srcId="{49145B66-B9C9-4617-A04F-71C4964FE33B}" destId="{EE2214AA-FDD9-404C-9117-DFD1CEC37F80}" srcOrd="0" destOrd="0" presId="urn:microsoft.com/office/officeart/2005/8/layout/vList2"/>
    <dgm:cxn modelId="{58C20F2B-B74E-4265-8783-29F901B490A7}" type="presParOf" srcId="{CFE2DCF8-E1F2-4C79-A2C8-CA090267309B}" destId="{EE2214AA-FDD9-404C-9117-DFD1CEC37F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درمان 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4CFC9A19-CCAE-4DF4-B3DD-DDD50112393C}" type="presOf" srcId="{DC852723-665F-46B9-9EF8-9B8156FF0CE5}" destId="{0D734C52-B44A-479F-9127-C133833A1265}" srcOrd="0" destOrd="0" presId="urn:microsoft.com/office/officeart/2005/8/layout/vList2"/>
    <dgm:cxn modelId="{BDA2BAE0-D92E-4664-B77C-BF0BABF48D81}" type="presOf" srcId="{B7B11152-A4AE-4285-9651-97DB3777E72F}" destId="{932355CA-4C6E-4A6B-8038-800F95C3D1E1}" srcOrd="0" destOrd="0" presId="urn:microsoft.com/office/officeart/2005/8/layout/vList2"/>
    <dgm:cxn modelId="{CA38A4F8-B6C3-4265-B265-1E28EDC7D64F}"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درمان 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3C0B6DF0-8ABF-4E87-959F-3D773C705777}" type="presOf" srcId="{DC852723-665F-46B9-9EF8-9B8156FF0CE5}" destId="{0D734C52-B44A-479F-9127-C133833A1265}" srcOrd="0" destOrd="0" presId="urn:microsoft.com/office/officeart/2005/8/layout/vList2"/>
    <dgm:cxn modelId="{033C2D9D-9BC0-4337-9C22-391740464BF0}" type="presOf" srcId="{B7B11152-A4AE-4285-9651-97DB3777E72F}" destId="{932355CA-4C6E-4A6B-8038-800F95C3D1E1}" srcOrd="0" destOrd="0" presId="urn:microsoft.com/office/officeart/2005/8/layout/vList2"/>
    <dgm:cxn modelId="{29B2D56D-DA76-4050-AB56-AD3C9449E158}"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FD80F3-F934-4CB3-A7F4-69B55E62F6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3BD5C7-1D44-4DE6-9515-4B59C7A5F066}">
      <dgm:prSet/>
      <dgm:spPr/>
      <dgm:t>
        <a:bodyPr/>
        <a:lstStyle/>
        <a:p>
          <a:pPr rtl="1"/>
          <a:r>
            <a:rPr lang="fa-IR" b="1" dirty="0" smtClean="0">
              <a:cs typeface="B Nazanin" panose="00000400000000000000" pitchFamily="2" charset="-78"/>
            </a:rPr>
            <a:t>فشردن هاله در کاهش ادم آن و گرفتن پستان</a:t>
          </a:r>
          <a:endParaRPr lang="en-US" b="1" dirty="0">
            <a:cs typeface="B Nazanin" panose="00000400000000000000" pitchFamily="2" charset="-78"/>
          </a:endParaRPr>
        </a:p>
      </dgm:t>
    </dgm:pt>
    <dgm:pt modelId="{11BBEB0B-16C9-446B-BF23-5ADE996497F6}" type="parTrans" cxnId="{8F2B64F1-2651-4BAD-9F2B-929A97EBB097}">
      <dgm:prSet/>
      <dgm:spPr/>
      <dgm:t>
        <a:bodyPr/>
        <a:lstStyle/>
        <a:p>
          <a:endParaRPr lang="en-US" b="1">
            <a:cs typeface="B Nazanin" panose="00000400000000000000" pitchFamily="2" charset="-78"/>
          </a:endParaRPr>
        </a:p>
      </dgm:t>
    </dgm:pt>
    <dgm:pt modelId="{C1C00247-C2E5-42BE-888B-9923F0E57FE6}" type="sibTrans" cxnId="{8F2B64F1-2651-4BAD-9F2B-929A97EBB097}">
      <dgm:prSet/>
      <dgm:spPr/>
      <dgm:t>
        <a:bodyPr/>
        <a:lstStyle/>
        <a:p>
          <a:endParaRPr lang="en-US" b="1">
            <a:cs typeface="B Nazanin" panose="00000400000000000000" pitchFamily="2" charset="-78"/>
          </a:endParaRPr>
        </a:p>
      </dgm:t>
    </dgm:pt>
    <dgm:pt modelId="{B5045C60-0140-4ADD-B12F-629F8C73BE1F}" type="pres">
      <dgm:prSet presAssocID="{F4FD80F3-F934-4CB3-A7F4-69B55E62F655}" presName="linear" presStyleCnt="0">
        <dgm:presLayoutVars>
          <dgm:animLvl val="lvl"/>
          <dgm:resizeHandles val="exact"/>
        </dgm:presLayoutVars>
      </dgm:prSet>
      <dgm:spPr/>
      <dgm:t>
        <a:bodyPr/>
        <a:lstStyle/>
        <a:p>
          <a:endParaRPr lang="en-US"/>
        </a:p>
      </dgm:t>
    </dgm:pt>
    <dgm:pt modelId="{93EC6A7B-533E-49EA-B09C-634BFA805220}" type="pres">
      <dgm:prSet presAssocID="{4B3BD5C7-1D44-4DE6-9515-4B59C7A5F066}" presName="parentText" presStyleLbl="node1" presStyleIdx="0" presStyleCnt="1">
        <dgm:presLayoutVars>
          <dgm:chMax val="0"/>
          <dgm:bulletEnabled val="1"/>
        </dgm:presLayoutVars>
      </dgm:prSet>
      <dgm:spPr/>
      <dgm:t>
        <a:bodyPr/>
        <a:lstStyle/>
        <a:p>
          <a:endParaRPr lang="en-US"/>
        </a:p>
      </dgm:t>
    </dgm:pt>
  </dgm:ptLst>
  <dgm:cxnLst>
    <dgm:cxn modelId="{B0A863F7-AB38-4EB8-919B-2B86014181F9}" type="presOf" srcId="{4B3BD5C7-1D44-4DE6-9515-4B59C7A5F066}" destId="{93EC6A7B-533E-49EA-B09C-634BFA805220}" srcOrd="0" destOrd="0" presId="urn:microsoft.com/office/officeart/2005/8/layout/vList2"/>
    <dgm:cxn modelId="{7C8DEEDA-CEEE-423E-88E9-92D4B5874749}" type="presOf" srcId="{F4FD80F3-F934-4CB3-A7F4-69B55E62F655}" destId="{B5045C60-0140-4ADD-B12F-629F8C73BE1F}" srcOrd="0" destOrd="0" presId="urn:microsoft.com/office/officeart/2005/8/layout/vList2"/>
    <dgm:cxn modelId="{8F2B64F1-2651-4BAD-9F2B-929A97EBB097}" srcId="{F4FD80F3-F934-4CB3-A7F4-69B55E62F655}" destId="{4B3BD5C7-1D44-4DE6-9515-4B59C7A5F066}" srcOrd="0" destOrd="0" parTransId="{11BBEB0B-16C9-446B-BF23-5ADE996497F6}" sibTransId="{C1C00247-C2E5-42BE-888B-9923F0E57FE6}"/>
    <dgm:cxn modelId="{92F1BBC4-E0F8-4961-AD27-A19A7C7F656A}" type="presParOf" srcId="{B5045C60-0140-4ADD-B12F-629F8C73BE1F}" destId="{93EC6A7B-533E-49EA-B09C-634BFA80522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حساس شدن نوک پستان</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C03E5F55-243D-436B-98DB-E5639863752F}" type="presOf" srcId="{DC852723-665F-46B9-9EF8-9B8156FF0CE5}" destId="{0D734C52-B44A-479F-9127-C133833A1265}" srcOrd="0" destOrd="0" presId="urn:microsoft.com/office/officeart/2005/8/layout/vList2"/>
    <dgm:cxn modelId="{B8CFBA8B-11AB-467C-B39A-1FB5CE6E73F8}" type="presOf" srcId="{B7B11152-A4AE-4285-9651-97DB3777E72F}" destId="{932355CA-4C6E-4A6B-8038-800F95C3D1E1}" srcOrd="0" destOrd="0" presId="urn:microsoft.com/office/officeart/2005/8/layout/vList2"/>
    <dgm:cxn modelId="{C1E76B31-BC15-47F7-AF35-6E64A49B7F76}"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4000" b="1" dirty="0" smtClean="0">
              <a:cs typeface="B Nazanin" panose="00000400000000000000" pitchFamily="2" charset="-78"/>
            </a:rPr>
            <a:t>علل </a:t>
          </a:r>
          <a:r>
            <a:rPr lang="fa-IR" sz="4000" b="1" dirty="0" smtClean="0">
              <a:effectLst>
                <a:outerShdw blurRad="38100" dist="38100" dir="2700000" algn="tl">
                  <a:srgbClr val="000000">
                    <a:alpha val="43137"/>
                  </a:srgbClr>
                </a:outerShdw>
              </a:effectLst>
              <a:cs typeface="B Nazanin" panose="00000400000000000000" pitchFamily="2" charset="-78"/>
            </a:rPr>
            <a:t>درد و زخم  و شقاق نوک پستان </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sz="4000"/>
        </a:p>
      </dgm:t>
    </dgm:pt>
    <dgm:pt modelId="{D8584F28-E368-4D42-8846-B27383A5F38D}" type="sibTrans" cxnId="{1899DF65-96FB-45F6-AF03-1CE59B52493F}">
      <dgm:prSet/>
      <dgm:spPr/>
      <dgm:t>
        <a:bodyPr/>
        <a:lstStyle/>
        <a:p>
          <a:endParaRPr lang="en-US" sz="4000"/>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E2DD82FA-28A4-410B-9C1A-13D25A228752}" type="presOf" srcId="{DC852723-665F-46B9-9EF8-9B8156FF0CE5}" destId="{0D734C52-B44A-479F-9127-C133833A1265}" srcOrd="0" destOrd="0" presId="urn:microsoft.com/office/officeart/2005/8/layout/vList2"/>
    <dgm:cxn modelId="{14DDC28A-C4A3-453E-8F98-DFA18A3FFF9C}" type="presOf" srcId="{B7B11152-A4AE-4285-9651-97DB3777E72F}" destId="{932355CA-4C6E-4A6B-8038-800F95C3D1E1}" srcOrd="0" destOrd="0" presId="urn:microsoft.com/office/officeart/2005/8/layout/vList2"/>
    <dgm:cxn modelId="{C1CAD47F-720F-46B2-AE80-CDA48652AF17}"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5827E63-0F5F-476D-B5E5-3760981889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9BE5934-0763-404F-86ED-BF619845B87D}">
      <dgm:prSet/>
      <dgm:spPr/>
      <dgm:t>
        <a:bodyPr/>
        <a:lstStyle/>
        <a:p>
          <a:pPr rtl="1"/>
          <a:r>
            <a:rPr lang="en-US" b="1" smtClean="0"/>
            <a:t>Reynaud phenomenon\vasospasm</a:t>
          </a:r>
          <a:endParaRPr lang="en-US"/>
        </a:p>
      </dgm:t>
    </dgm:pt>
    <dgm:pt modelId="{55E13C93-4F6D-4D14-80A2-4A6ADA4DE1AA}" type="parTrans" cxnId="{9BCD6B5A-D169-4484-90D0-C488E53AC7DC}">
      <dgm:prSet/>
      <dgm:spPr/>
      <dgm:t>
        <a:bodyPr/>
        <a:lstStyle/>
        <a:p>
          <a:endParaRPr lang="en-US"/>
        </a:p>
      </dgm:t>
    </dgm:pt>
    <dgm:pt modelId="{C1692E49-BE62-46BC-ACE5-81B7A657B84F}" type="sibTrans" cxnId="{9BCD6B5A-D169-4484-90D0-C488E53AC7DC}">
      <dgm:prSet/>
      <dgm:spPr/>
      <dgm:t>
        <a:bodyPr/>
        <a:lstStyle/>
        <a:p>
          <a:endParaRPr lang="en-US"/>
        </a:p>
      </dgm:t>
    </dgm:pt>
    <dgm:pt modelId="{E72B2450-BC50-4FE1-A5FA-6B7F93491E83}" type="pres">
      <dgm:prSet presAssocID="{C5827E63-0F5F-476D-B5E5-3760981889C5}" presName="linear" presStyleCnt="0">
        <dgm:presLayoutVars>
          <dgm:animLvl val="lvl"/>
          <dgm:resizeHandles val="exact"/>
        </dgm:presLayoutVars>
      </dgm:prSet>
      <dgm:spPr/>
      <dgm:t>
        <a:bodyPr/>
        <a:lstStyle/>
        <a:p>
          <a:pPr rtl="1"/>
          <a:endParaRPr lang="fa-IR"/>
        </a:p>
      </dgm:t>
    </dgm:pt>
    <dgm:pt modelId="{862FE11A-E71E-416B-81F4-C8955116C12E}" type="pres">
      <dgm:prSet presAssocID="{D9BE5934-0763-404F-86ED-BF619845B87D}" presName="parentText" presStyleLbl="node1" presStyleIdx="0" presStyleCnt="1">
        <dgm:presLayoutVars>
          <dgm:chMax val="0"/>
          <dgm:bulletEnabled val="1"/>
        </dgm:presLayoutVars>
      </dgm:prSet>
      <dgm:spPr/>
      <dgm:t>
        <a:bodyPr/>
        <a:lstStyle/>
        <a:p>
          <a:pPr rtl="1"/>
          <a:endParaRPr lang="fa-IR"/>
        </a:p>
      </dgm:t>
    </dgm:pt>
  </dgm:ptLst>
  <dgm:cxnLst>
    <dgm:cxn modelId="{2F6F902D-5EDB-4D10-BAF4-6DB296BF6FD5}" type="presOf" srcId="{C5827E63-0F5F-476D-B5E5-3760981889C5}" destId="{E72B2450-BC50-4FE1-A5FA-6B7F93491E83}" srcOrd="0" destOrd="0" presId="urn:microsoft.com/office/officeart/2005/8/layout/vList2"/>
    <dgm:cxn modelId="{9BCD6B5A-D169-4484-90D0-C488E53AC7DC}" srcId="{C5827E63-0F5F-476D-B5E5-3760981889C5}" destId="{D9BE5934-0763-404F-86ED-BF619845B87D}" srcOrd="0" destOrd="0" parTransId="{55E13C93-4F6D-4D14-80A2-4A6ADA4DE1AA}" sibTransId="{C1692E49-BE62-46BC-ACE5-81B7A657B84F}"/>
    <dgm:cxn modelId="{FE690314-334C-40CF-ADAB-0895842E00D1}" type="presOf" srcId="{D9BE5934-0763-404F-86ED-BF619845B87D}" destId="{862FE11A-E71E-416B-81F4-C8955116C12E}" srcOrd="0" destOrd="0" presId="urn:microsoft.com/office/officeart/2005/8/layout/vList2"/>
    <dgm:cxn modelId="{7E808A88-78B3-4B06-B37B-0F05B6091B07}" type="presParOf" srcId="{E72B2450-BC50-4FE1-A5FA-6B7F93491E83}" destId="{862FE11A-E71E-416B-81F4-C8955116C12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521DD6-F8EA-4B8F-9A29-7B637025A6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693518B-9E8F-428A-9811-A5DECD5C656C}">
      <dgm:prSet/>
      <dgm:spPr/>
      <dgm:t>
        <a:bodyPr/>
        <a:lstStyle/>
        <a:p>
          <a:pPr rtl="1"/>
          <a:r>
            <a:rPr lang="en-GB" b="1" smtClean="0"/>
            <a:t>Pierced nipple with jewellery</a:t>
          </a:r>
          <a:endParaRPr lang="en-US"/>
        </a:p>
      </dgm:t>
    </dgm:pt>
    <dgm:pt modelId="{A4DB395D-D22E-4A16-A004-819DE3CE5AB4}" type="parTrans" cxnId="{913DFB67-40AD-4F10-B896-7B26F5A8C7CD}">
      <dgm:prSet/>
      <dgm:spPr/>
      <dgm:t>
        <a:bodyPr/>
        <a:lstStyle/>
        <a:p>
          <a:endParaRPr lang="en-US"/>
        </a:p>
      </dgm:t>
    </dgm:pt>
    <dgm:pt modelId="{3DDCBED9-E42C-4FB1-8053-B4E33D9B445C}" type="sibTrans" cxnId="{913DFB67-40AD-4F10-B896-7B26F5A8C7CD}">
      <dgm:prSet/>
      <dgm:spPr/>
      <dgm:t>
        <a:bodyPr/>
        <a:lstStyle/>
        <a:p>
          <a:endParaRPr lang="en-US"/>
        </a:p>
      </dgm:t>
    </dgm:pt>
    <dgm:pt modelId="{78A4BA5E-CE75-4B7F-8BBC-72D039ADE28F}" type="pres">
      <dgm:prSet presAssocID="{B0521DD6-F8EA-4B8F-9A29-7B637025A611}" presName="linear" presStyleCnt="0">
        <dgm:presLayoutVars>
          <dgm:animLvl val="lvl"/>
          <dgm:resizeHandles val="exact"/>
        </dgm:presLayoutVars>
      </dgm:prSet>
      <dgm:spPr/>
      <dgm:t>
        <a:bodyPr/>
        <a:lstStyle/>
        <a:p>
          <a:pPr rtl="1"/>
          <a:endParaRPr lang="fa-IR"/>
        </a:p>
      </dgm:t>
    </dgm:pt>
    <dgm:pt modelId="{4E7D69E6-F390-4880-8924-AF686B93C2CE}" type="pres">
      <dgm:prSet presAssocID="{7693518B-9E8F-428A-9811-A5DECD5C656C}" presName="parentText" presStyleLbl="node1" presStyleIdx="0" presStyleCnt="1">
        <dgm:presLayoutVars>
          <dgm:chMax val="0"/>
          <dgm:bulletEnabled val="1"/>
        </dgm:presLayoutVars>
      </dgm:prSet>
      <dgm:spPr/>
      <dgm:t>
        <a:bodyPr/>
        <a:lstStyle/>
        <a:p>
          <a:pPr rtl="1"/>
          <a:endParaRPr lang="fa-IR"/>
        </a:p>
      </dgm:t>
    </dgm:pt>
  </dgm:ptLst>
  <dgm:cxnLst>
    <dgm:cxn modelId="{9F44F69D-32A7-4CDB-8842-43D3CB71238A}" type="presOf" srcId="{7693518B-9E8F-428A-9811-A5DECD5C656C}" destId="{4E7D69E6-F390-4880-8924-AF686B93C2CE}" srcOrd="0" destOrd="0" presId="urn:microsoft.com/office/officeart/2005/8/layout/vList2"/>
    <dgm:cxn modelId="{913DFB67-40AD-4F10-B896-7B26F5A8C7CD}" srcId="{B0521DD6-F8EA-4B8F-9A29-7B637025A611}" destId="{7693518B-9E8F-428A-9811-A5DECD5C656C}" srcOrd="0" destOrd="0" parTransId="{A4DB395D-D22E-4A16-A004-819DE3CE5AB4}" sibTransId="{3DDCBED9-E42C-4FB1-8053-B4E33D9B445C}"/>
    <dgm:cxn modelId="{D7EDA42C-F917-4556-A65C-807CEC3BF3B5}" type="presOf" srcId="{B0521DD6-F8EA-4B8F-9A29-7B637025A611}" destId="{78A4BA5E-CE75-4B7F-8BBC-72D039ADE28F}" srcOrd="0" destOrd="0" presId="urn:microsoft.com/office/officeart/2005/8/layout/vList2"/>
    <dgm:cxn modelId="{F265CD72-2073-4537-AB2C-815101FCA02A}" type="presParOf" srcId="{78A4BA5E-CE75-4B7F-8BBC-72D039ADE28F}" destId="{4E7D69E6-F390-4880-8924-AF686B93C2C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799F3D-87B5-4C77-BCAF-51436AA1E20F}"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34DE9CF-6489-4B62-9B82-D1B0018FAB9F}">
      <dgm:prSet custT="1"/>
      <dgm:spPr/>
      <dgm:t>
        <a:bodyPr/>
        <a:lstStyle/>
        <a:p>
          <a:pPr algn="ctr" rtl="0"/>
          <a:endParaRPr lang="en-US" sz="2800" b="1" dirty="0">
            <a:solidFill>
              <a:srgbClr val="FF0000"/>
            </a:solidFill>
            <a:cs typeface="B Nazanin" panose="00000400000000000000" pitchFamily="2" charset="-78"/>
          </a:endParaRPr>
        </a:p>
      </dgm:t>
    </dgm:pt>
    <dgm:pt modelId="{41ACBC2A-F625-4FF0-BF59-A9E9CE34B2CD}" type="parTrans" cxnId="{637AED38-1735-4364-8128-BC7437F1AF0D}">
      <dgm:prSet/>
      <dgm:spPr/>
      <dgm:t>
        <a:bodyPr/>
        <a:lstStyle/>
        <a:p>
          <a:pPr algn="ctr"/>
          <a:endParaRPr lang="en-US" sz="2800" b="1"/>
        </a:p>
      </dgm:t>
    </dgm:pt>
    <dgm:pt modelId="{689035AE-AB5C-4D5C-8FB4-96EB52FCD791}" type="sibTrans" cxnId="{637AED38-1735-4364-8128-BC7437F1AF0D}">
      <dgm:prSet/>
      <dgm:spPr/>
      <dgm:t>
        <a:bodyPr/>
        <a:lstStyle/>
        <a:p>
          <a:pPr algn="ctr"/>
          <a:endParaRPr lang="en-US" sz="2800" b="1"/>
        </a:p>
      </dgm:t>
    </dgm:pt>
    <dgm:pt modelId="{B6610837-54B5-405C-8436-C334FEB28D64}" type="pres">
      <dgm:prSet presAssocID="{7F799F3D-87B5-4C77-BCAF-51436AA1E20F}" presName="linear" presStyleCnt="0">
        <dgm:presLayoutVars>
          <dgm:animLvl val="lvl"/>
          <dgm:resizeHandles val="exact"/>
        </dgm:presLayoutVars>
      </dgm:prSet>
      <dgm:spPr/>
      <dgm:t>
        <a:bodyPr/>
        <a:lstStyle/>
        <a:p>
          <a:endParaRPr lang="en-US"/>
        </a:p>
      </dgm:t>
    </dgm:pt>
    <dgm:pt modelId="{391B22C8-5AA9-401B-B9B1-51ABFACF7678}" type="pres">
      <dgm:prSet presAssocID="{934DE9CF-6489-4B62-9B82-D1B0018FAB9F}" presName="parentText" presStyleLbl="node1" presStyleIdx="0" presStyleCnt="1" custScaleY="295208" custLinFactNeighborY="-21128">
        <dgm:presLayoutVars>
          <dgm:chMax val="0"/>
          <dgm:bulletEnabled val="1"/>
        </dgm:presLayoutVars>
      </dgm:prSet>
      <dgm:spPr/>
      <dgm:t>
        <a:bodyPr/>
        <a:lstStyle/>
        <a:p>
          <a:endParaRPr lang="en-US"/>
        </a:p>
      </dgm:t>
    </dgm:pt>
  </dgm:ptLst>
  <dgm:cxnLst>
    <dgm:cxn modelId="{2207A85E-A426-4FCE-923A-0CC44E360DB6}" type="presOf" srcId="{934DE9CF-6489-4B62-9B82-D1B0018FAB9F}" destId="{391B22C8-5AA9-401B-B9B1-51ABFACF7678}" srcOrd="0" destOrd="0" presId="urn:microsoft.com/office/officeart/2005/8/layout/vList2"/>
    <dgm:cxn modelId="{637AED38-1735-4364-8128-BC7437F1AF0D}" srcId="{7F799F3D-87B5-4C77-BCAF-51436AA1E20F}" destId="{934DE9CF-6489-4B62-9B82-D1B0018FAB9F}" srcOrd="0" destOrd="0" parTransId="{41ACBC2A-F625-4FF0-BF59-A9E9CE34B2CD}" sibTransId="{689035AE-AB5C-4D5C-8FB4-96EB52FCD791}"/>
    <dgm:cxn modelId="{D9B114A6-6AF1-486E-A9BD-1757355DB990}" type="presOf" srcId="{7F799F3D-87B5-4C77-BCAF-51436AA1E20F}" destId="{B6610837-54B5-405C-8436-C334FEB28D64}" srcOrd="0" destOrd="0" presId="urn:microsoft.com/office/officeart/2005/8/layout/vList2"/>
    <dgm:cxn modelId="{DFD87EBC-EC22-4727-94DB-D9812999CD7A}" type="presParOf" srcId="{B6610837-54B5-405C-8436-C334FEB28D64}" destId="{391B22C8-5AA9-401B-B9B1-51ABFACF767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اقدامات لازم جهت بهبود زخم نوک پستان  </a:t>
          </a:r>
          <a:endParaRPr lang="en-US" sz="4000" b="1" dirty="0" smtClean="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sz="4000"/>
        </a:p>
      </dgm:t>
    </dgm:pt>
    <dgm:pt modelId="{D8584F28-E368-4D42-8846-B27383A5F38D}" type="sibTrans" cxnId="{1899DF65-96FB-45F6-AF03-1CE59B52493F}">
      <dgm:prSet/>
      <dgm:spPr/>
      <dgm:t>
        <a:bodyPr/>
        <a:lstStyle/>
        <a:p>
          <a:endParaRPr lang="en-US" sz="4000"/>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EC17B0B0-0378-4215-B3D6-B8F5C1E15251}" type="presOf" srcId="{B7B11152-A4AE-4285-9651-97DB3777E72F}" destId="{932355CA-4C6E-4A6B-8038-800F95C3D1E1}" srcOrd="0" destOrd="0" presId="urn:microsoft.com/office/officeart/2005/8/layout/vList2"/>
    <dgm:cxn modelId="{7FF009E3-85BF-4CB4-B3EA-2BE2C1EE381B}" type="presOf" srcId="{DC852723-665F-46B9-9EF8-9B8156FF0CE5}" destId="{0D734C52-B44A-479F-9127-C133833A1265}" srcOrd="0" destOrd="0" presId="urn:microsoft.com/office/officeart/2005/8/layout/vList2"/>
    <dgm:cxn modelId="{62305AF0-DB75-4568-92C4-0243197C5F37}"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صاف بودن نوک پستان</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378A2F93-DB58-40C3-8D37-9FABF9675C44}" type="presOf" srcId="{E9AB7FF7-D56B-42DE-BB3F-7550FB6FBBCA}" destId="{6C2B028A-EE87-495D-9598-0523F0900D9C}"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4DA5B9F4-70A1-4484-A459-79DF6A237A47}" type="presOf" srcId="{FCF77611-91E2-42D1-97A7-C4CF4C9B3497}" destId="{7E05AB7F-5000-4090-9CE3-1EF59A4CCEF5}" srcOrd="0" destOrd="0" presId="urn:microsoft.com/office/officeart/2005/8/layout/vList2"/>
    <dgm:cxn modelId="{ED4CF542-9B65-444D-90C7-784D1B083EC4}"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E48F1-791B-4406-A3FC-E7E8A9F7660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fa-IR"/>
        </a:p>
      </dgm:t>
    </dgm:pt>
    <dgm:pt modelId="{0E93020F-0E36-4AAF-A821-5DAE6410DCFF}">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مقدمه</a:t>
          </a:r>
          <a:endParaRPr lang="fa-IR" dirty="0">
            <a:effectLst>
              <a:outerShdw blurRad="38100" dist="38100" dir="2700000" algn="tl">
                <a:srgbClr val="000000">
                  <a:alpha val="43137"/>
                </a:srgbClr>
              </a:outerShdw>
            </a:effectLst>
            <a:cs typeface="B Nazanin" panose="00000400000000000000" pitchFamily="2" charset="-78"/>
          </a:endParaRPr>
        </a:p>
      </dgm:t>
    </dgm:pt>
    <dgm:pt modelId="{A5B5DEBD-8B6C-4410-B8AF-A253BC47EF3A}" type="parTrans" cxnId="{6581A6DA-5D80-4445-BFFB-D6500520E09B}">
      <dgm:prSet/>
      <dgm:spPr/>
      <dgm:t>
        <a:bodyPr/>
        <a:lstStyle/>
        <a:p>
          <a:pPr rtl="1"/>
          <a:endParaRPr lang="fa-IR"/>
        </a:p>
      </dgm:t>
    </dgm:pt>
    <dgm:pt modelId="{B5594D20-084D-49CC-8233-6731FB33DC29}" type="sibTrans" cxnId="{6581A6DA-5D80-4445-BFFB-D6500520E09B}">
      <dgm:prSet/>
      <dgm:spPr/>
      <dgm:t>
        <a:bodyPr/>
        <a:lstStyle/>
        <a:p>
          <a:pPr rtl="1"/>
          <a:endParaRPr lang="fa-IR"/>
        </a:p>
      </dgm:t>
    </dgm:pt>
    <dgm:pt modelId="{AA4284FB-C139-47A2-9281-7AABEF6CA461}" type="pres">
      <dgm:prSet presAssocID="{C50E48F1-791B-4406-A3FC-E7E8A9F76601}" presName="linear" presStyleCnt="0">
        <dgm:presLayoutVars>
          <dgm:animLvl val="lvl"/>
          <dgm:resizeHandles val="exact"/>
        </dgm:presLayoutVars>
      </dgm:prSet>
      <dgm:spPr/>
      <dgm:t>
        <a:bodyPr/>
        <a:lstStyle/>
        <a:p>
          <a:endParaRPr lang="en-US"/>
        </a:p>
      </dgm:t>
    </dgm:pt>
    <dgm:pt modelId="{320E7110-DE04-4928-A59D-E9E0CA2875C7}" type="pres">
      <dgm:prSet presAssocID="{0E93020F-0E36-4AAF-A821-5DAE6410DCFF}" presName="parentText" presStyleLbl="node1" presStyleIdx="0" presStyleCnt="1" custLinFactNeighborX="971">
        <dgm:presLayoutVars>
          <dgm:chMax val="0"/>
          <dgm:bulletEnabled val="1"/>
        </dgm:presLayoutVars>
      </dgm:prSet>
      <dgm:spPr/>
      <dgm:t>
        <a:bodyPr/>
        <a:lstStyle/>
        <a:p>
          <a:endParaRPr lang="en-US"/>
        </a:p>
      </dgm:t>
    </dgm:pt>
  </dgm:ptLst>
  <dgm:cxnLst>
    <dgm:cxn modelId="{6581A6DA-5D80-4445-BFFB-D6500520E09B}" srcId="{C50E48F1-791B-4406-A3FC-E7E8A9F76601}" destId="{0E93020F-0E36-4AAF-A821-5DAE6410DCFF}" srcOrd="0" destOrd="0" parTransId="{A5B5DEBD-8B6C-4410-B8AF-A253BC47EF3A}" sibTransId="{B5594D20-084D-49CC-8233-6731FB33DC29}"/>
    <dgm:cxn modelId="{0AB60390-172D-4784-A605-D41DCFAC333E}" type="presOf" srcId="{C50E48F1-791B-4406-A3FC-E7E8A9F76601}" destId="{AA4284FB-C139-47A2-9281-7AABEF6CA461}" srcOrd="0" destOrd="0" presId="urn:microsoft.com/office/officeart/2005/8/layout/vList2"/>
    <dgm:cxn modelId="{C548DF75-8C47-4CB3-BBF7-AD90CA036EC0}" type="presOf" srcId="{0E93020F-0E36-4AAF-A821-5DAE6410DCFF}" destId="{320E7110-DE04-4928-A59D-E9E0CA2875C7}" srcOrd="0" destOrd="0" presId="urn:microsoft.com/office/officeart/2005/8/layout/vList2"/>
    <dgm:cxn modelId="{2F9D961C-9E6A-4C21-8012-E4C56225CA27}" type="presParOf" srcId="{AA4284FB-C139-47A2-9281-7AABEF6CA461}" destId="{320E7110-DE04-4928-A59D-E9E0CA2875C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6C9D77DC-02AF-49AD-AD5F-F71B8E060C62}" srcId="{E9AB7FF7-D56B-42DE-BB3F-7550FB6FBBCA}" destId="{FCF77611-91E2-42D1-97A7-C4CF4C9B3497}" srcOrd="0" destOrd="0" parTransId="{542A38C4-E895-452B-BB12-4D2AB6CE1E1D}" sibTransId="{5F33FC34-4856-4703-B750-077B1CDAEA61}"/>
    <dgm:cxn modelId="{58838BE9-CBD7-48EA-A1AF-B82D47AF90D5}" type="presOf" srcId="{E9AB7FF7-D56B-42DE-BB3F-7550FB6FBBCA}" destId="{6C2B028A-EE87-495D-9598-0523F0900D9C}" srcOrd="0" destOrd="0" presId="urn:microsoft.com/office/officeart/2005/8/layout/vList2"/>
    <dgm:cxn modelId="{C240B469-EB77-4369-A16B-68D5A8307E52}" type="presOf" srcId="{FCF77611-91E2-42D1-97A7-C4CF4C9B3497}" destId="{7E05AB7F-5000-4090-9CE3-1EF59A4CCEF5}" srcOrd="0" destOrd="0" presId="urn:microsoft.com/office/officeart/2005/8/layout/vList2"/>
    <dgm:cxn modelId="{AE5316DD-C5D6-4A41-A610-92CC9DACF97D}"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E451AC88-4E02-4EC4-BD1D-A177F3076F7A}" type="presOf" srcId="{E9AB7FF7-D56B-42DE-BB3F-7550FB6FBBCA}" destId="{6C2B028A-EE87-495D-9598-0523F0900D9C}" srcOrd="0" destOrd="0" presId="urn:microsoft.com/office/officeart/2005/8/layout/vList2"/>
    <dgm:cxn modelId="{32A2E2A0-C24F-44C9-A533-A546F029BF92}" type="presOf" srcId="{FCF77611-91E2-42D1-97A7-C4CF4C9B3497}" destId="{7E05AB7F-5000-4090-9CE3-1EF59A4CCEF5}"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AFC133EF-2E03-4A52-9B65-0F2C8DB9289E}"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CFD2C2AC-645C-40F7-8E2F-9111EDBB6162}" type="presOf" srcId="{E9AB7FF7-D56B-42DE-BB3F-7550FB6FBBCA}" destId="{6C2B028A-EE87-495D-9598-0523F0900D9C}" srcOrd="0" destOrd="0" presId="urn:microsoft.com/office/officeart/2005/8/layout/vList2"/>
    <dgm:cxn modelId="{02781FD2-71C1-46F4-9A2E-3FE4D935559D}" type="presOf" srcId="{FCF77611-91E2-42D1-97A7-C4CF4C9B3497}" destId="{7E05AB7F-5000-4090-9CE3-1EF59A4CCEF5}"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43273ED8-678F-43F5-A131-C91387D57FDA}"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عفونت پستان و یا </a:t>
          </a:r>
          <a:r>
            <a:rPr lang="fa-IR" sz="4000" b="1" dirty="0" err="1" smtClean="0">
              <a:effectLst>
                <a:outerShdw blurRad="38100" dist="38100" dir="2700000" algn="tl">
                  <a:srgbClr val="000000">
                    <a:alpha val="43137"/>
                  </a:srgbClr>
                </a:outerShdw>
              </a:effectLst>
              <a:cs typeface="B Nazanin" panose="00000400000000000000" pitchFamily="2" charset="-78"/>
            </a:rPr>
            <a:t>ماستیت</a:t>
          </a:r>
          <a:r>
            <a:rPr lang="fa-IR" sz="4000" b="1" dirty="0" smtClean="0">
              <a:effectLst>
                <a:outerShdw blurRad="38100" dist="38100" dir="2700000" algn="tl">
                  <a:srgbClr val="000000">
                    <a:alpha val="43137"/>
                  </a:srgbClr>
                </a:outerShdw>
              </a:effectLst>
              <a:cs typeface="B Nazanin" panose="00000400000000000000" pitchFamily="2" charset="-78"/>
            </a:rPr>
            <a:t>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sz="4000"/>
        </a:p>
      </dgm:t>
    </dgm:pt>
    <dgm:pt modelId="{D8584F28-E368-4D42-8846-B27383A5F38D}" type="sibTrans" cxnId="{1899DF65-96FB-45F6-AF03-1CE59B52493F}">
      <dgm:prSet/>
      <dgm:spPr/>
      <dgm:t>
        <a:bodyPr/>
        <a:lstStyle/>
        <a:p>
          <a:endParaRPr lang="en-US" sz="4000"/>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B05A16FA-3EE2-4E21-ACC0-5BF040E15C34}" type="presOf" srcId="{DC852723-665F-46B9-9EF8-9B8156FF0CE5}" destId="{0D734C52-B44A-479F-9127-C133833A1265}" srcOrd="0" destOrd="0" presId="urn:microsoft.com/office/officeart/2005/8/layout/vList2"/>
    <dgm:cxn modelId="{2336805B-AC54-4B88-9B25-810B666F19E2}" type="presOf" srcId="{B7B11152-A4AE-4285-9651-97DB3777E72F}" destId="{932355CA-4C6E-4A6B-8038-800F95C3D1E1}" srcOrd="0" destOrd="0" presId="urn:microsoft.com/office/officeart/2005/8/layout/vList2"/>
    <dgm:cxn modelId="{A3540D29-866C-40C0-B4B6-6A0CDF506FB4}"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39B414-742A-4E62-83BC-46B33739B8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E573F7-275C-40B6-92FD-201C37A977EA}">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علل </a:t>
          </a:r>
          <a:r>
            <a:rPr lang="fa-IR" sz="4000" b="1" dirty="0" err="1" smtClean="0">
              <a:effectLst>
                <a:outerShdw blurRad="38100" dist="38100" dir="2700000" algn="tl">
                  <a:srgbClr val="000000">
                    <a:alpha val="43137"/>
                  </a:srgbClr>
                </a:outerShdw>
              </a:effectLst>
              <a:cs typeface="B Nazanin" panose="00000400000000000000" pitchFamily="2" charset="-78"/>
            </a:rPr>
            <a:t>ماستیت</a:t>
          </a:r>
          <a:r>
            <a:rPr lang="fa-IR" sz="4000" b="1" dirty="0" smtClean="0">
              <a:effectLst>
                <a:outerShdw blurRad="38100" dist="38100" dir="2700000" algn="tl">
                  <a:srgbClr val="000000">
                    <a:alpha val="43137"/>
                  </a:srgbClr>
                </a:outerShdw>
              </a:effectLst>
              <a:cs typeface="B Nazanin" panose="00000400000000000000" pitchFamily="2" charset="-78"/>
            </a:rPr>
            <a:t> (</a:t>
          </a:r>
          <a:r>
            <a:rPr lang="fa-IR" sz="4000" b="1" dirty="0" err="1" smtClean="0">
              <a:effectLst>
                <a:outerShdw blurRad="38100" dist="38100" dir="2700000" algn="tl">
                  <a:srgbClr val="000000">
                    <a:alpha val="43137"/>
                  </a:srgbClr>
                </a:outerShdw>
              </a:effectLst>
              <a:cs typeface="B Nazanin" panose="00000400000000000000" pitchFamily="2" charset="-78"/>
            </a:rPr>
            <a:t>استاز</a:t>
          </a:r>
          <a:r>
            <a:rPr lang="fa-IR" sz="4000" b="1" dirty="0" smtClean="0">
              <a:effectLst>
                <a:outerShdw blurRad="38100" dist="38100" dir="2700000" algn="tl">
                  <a:srgbClr val="000000">
                    <a:alpha val="43137"/>
                  </a:srgbClr>
                </a:outerShdw>
              </a:effectLst>
              <a:cs typeface="B Nazanin" panose="00000400000000000000" pitchFamily="2" charset="-78"/>
            </a:rPr>
            <a:t> شیر و نه عفونی)</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7D28F287-4121-45E5-8AD2-D758803C7ED0}" type="parTrans" cxnId="{78A4B14A-7C16-4A0E-BDD6-4BF6D9EAA5AA}">
      <dgm:prSet/>
      <dgm:spPr/>
      <dgm:t>
        <a:bodyPr/>
        <a:lstStyle/>
        <a:p>
          <a:endParaRPr lang="en-US"/>
        </a:p>
      </dgm:t>
    </dgm:pt>
    <dgm:pt modelId="{DAE6FB8A-9B54-4299-872F-3F5A1140B273}" type="sibTrans" cxnId="{78A4B14A-7C16-4A0E-BDD6-4BF6D9EAA5AA}">
      <dgm:prSet/>
      <dgm:spPr/>
      <dgm:t>
        <a:bodyPr/>
        <a:lstStyle/>
        <a:p>
          <a:endParaRPr lang="en-US"/>
        </a:p>
      </dgm:t>
    </dgm:pt>
    <dgm:pt modelId="{06C12F95-2A82-4ED3-BD78-4347ABB4A644}" type="pres">
      <dgm:prSet presAssocID="{9C39B414-742A-4E62-83BC-46B33739B829}" presName="linear" presStyleCnt="0">
        <dgm:presLayoutVars>
          <dgm:animLvl val="lvl"/>
          <dgm:resizeHandles val="exact"/>
        </dgm:presLayoutVars>
      </dgm:prSet>
      <dgm:spPr/>
      <dgm:t>
        <a:bodyPr/>
        <a:lstStyle/>
        <a:p>
          <a:endParaRPr lang="en-US"/>
        </a:p>
      </dgm:t>
    </dgm:pt>
    <dgm:pt modelId="{C21119B6-7656-4523-B8AD-9CE04304C949}" type="pres">
      <dgm:prSet presAssocID="{94E573F7-275C-40B6-92FD-201C37A977EA}" presName="parentText" presStyleLbl="node1" presStyleIdx="0" presStyleCnt="1">
        <dgm:presLayoutVars>
          <dgm:chMax val="0"/>
          <dgm:bulletEnabled val="1"/>
        </dgm:presLayoutVars>
      </dgm:prSet>
      <dgm:spPr/>
      <dgm:t>
        <a:bodyPr/>
        <a:lstStyle/>
        <a:p>
          <a:endParaRPr lang="en-US"/>
        </a:p>
      </dgm:t>
    </dgm:pt>
  </dgm:ptLst>
  <dgm:cxnLst>
    <dgm:cxn modelId="{1FB1AC99-C980-4846-81E2-6F4B7AD4ADC5}" type="presOf" srcId="{94E573F7-275C-40B6-92FD-201C37A977EA}" destId="{C21119B6-7656-4523-B8AD-9CE04304C949}" srcOrd="0" destOrd="0" presId="urn:microsoft.com/office/officeart/2005/8/layout/vList2"/>
    <dgm:cxn modelId="{34BBC903-91D4-4764-B7C2-7BBC01CE03F9}" type="presOf" srcId="{9C39B414-742A-4E62-83BC-46B33739B829}" destId="{06C12F95-2A82-4ED3-BD78-4347ABB4A644}" srcOrd="0" destOrd="0" presId="urn:microsoft.com/office/officeart/2005/8/layout/vList2"/>
    <dgm:cxn modelId="{78A4B14A-7C16-4A0E-BDD6-4BF6D9EAA5AA}" srcId="{9C39B414-742A-4E62-83BC-46B33739B829}" destId="{94E573F7-275C-40B6-92FD-201C37A977EA}" srcOrd="0" destOrd="0" parTransId="{7D28F287-4121-45E5-8AD2-D758803C7ED0}" sibTransId="{DAE6FB8A-9B54-4299-872F-3F5A1140B273}"/>
    <dgm:cxn modelId="{1056C0EF-6F8A-4888-A711-A5383C0DEAE3}" type="presParOf" srcId="{06C12F95-2A82-4ED3-BD78-4347ABB4A644}" destId="{C21119B6-7656-4523-B8AD-9CE04304C94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56DDC2-0357-4676-8458-28B998A81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5C62E2-E54E-45CF-9E71-4D627EF906D5}">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بزرگ </a:t>
          </a:r>
          <a:r>
            <a:rPr lang="fa-IR" sz="4400" b="1" dirty="0" err="1" smtClean="0">
              <a:effectLst>
                <a:outerShdw blurRad="38100" dist="38100" dir="2700000" algn="tl">
                  <a:srgbClr val="000000">
                    <a:alpha val="43137"/>
                  </a:srgbClr>
                </a:outerShdw>
              </a:effectLst>
              <a:cs typeface="B Nazanin" panose="00000400000000000000" pitchFamily="2" charset="-78"/>
            </a:rPr>
            <a:t>كردن</a:t>
          </a:r>
          <a:r>
            <a:rPr lang="fa-IR" sz="4400" b="1" dirty="0" smtClean="0">
              <a:effectLst>
                <a:outerShdw blurRad="38100" dist="38100" dir="2700000" algn="tl">
                  <a:srgbClr val="000000">
                    <a:alpha val="43137"/>
                  </a:srgbClr>
                </a:outerShdw>
              </a:effectLst>
              <a:cs typeface="B Nazanin" panose="00000400000000000000" pitchFamily="2" charset="-78"/>
            </a:rPr>
            <a:t> پستان</a:t>
          </a:r>
          <a:endParaRPr lang="en-US" sz="4400" b="1" dirty="0" smtClean="0">
            <a:effectLst>
              <a:outerShdw blurRad="38100" dist="38100" dir="2700000" algn="tl">
                <a:srgbClr val="000000">
                  <a:alpha val="43137"/>
                </a:srgbClr>
              </a:outerShdw>
            </a:effectLst>
            <a:cs typeface="B Nazanin" panose="00000400000000000000" pitchFamily="2" charset="-78"/>
          </a:endParaRPr>
        </a:p>
        <a:p>
          <a:pPr algn="ctr" rtl="1"/>
          <a:r>
            <a:rPr lang="fa-IR" sz="4400" b="1" dirty="0" smtClean="0">
              <a:effectLst>
                <a:outerShdw blurRad="38100" dist="38100" dir="2700000" algn="tl">
                  <a:srgbClr val="000000">
                    <a:alpha val="43137"/>
                  </a:srgbClr>
                </a:outerShdw>
              </a:effectLst>
              <a:cs typeface="B Nazanin" panose="00000400000000000000" pitchFamily="2" charset="-78"/>
            </a:rPr>
            <a:t>(</a:t>
          </a:r>
          <a:r>
            <a:rPr lang="en-US" sz="4400" b="1" dirty="0" smtClean="0">
              <a:effectLst>
                <a:outerShdw blurRad="38100" dist="38100" dir="2700000" algn="tl">
                  <a:srgbClr val="000000">
                    <a:alpha val="43137"/>
                  </a:srgbClr>
                </a:outerShdw>
              </a:effectLst>
              <a:cs typeface="B Nazanin" panose="00000400000000000000" pitchFamily="2" charset="-78"/>
            </a:rPr>
            <a:t>Breast Augmentation</a:t>
          </a:r>
          <a:r>
            <a:rPr lang="fa-IR" sz="4400" b="1" dirty="0" smtClean="0">
              <a:effectLst>
                <a:outerShdw blurRad="38100" dist="38100" dir="2700000" algn="tl">
                  <a:srgbClr val="000000">
                    <a:alpha val="43137"/>
                  </a:srgbClr>
                </a:outerShdw>
              </a:effectLst>
              <a:cs typeface="B Nazanin" panose="00000400000000000000" pitchFamily="2" charset="-78"/>
            </a:rPr>
            <a:t>)</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EE962DEC-0FC8-48E6-B15E-AD875330ED7C}" type="parTrans" cxnId="{32950D58-BE0F-439D-99C7-2216B3F49411}">
      <dgm:prSet/>
      <dgm:spPr/>
      <dgm:t>
        <a:bodyPr/>
        <a:lstStyle/>
        <a:p>
          <a:endParaRPr lang="en-US"/>
        </a:p>
      </dgm:t>
    </dgm:pt>
    <dgm:pt modelId="{C0FC77DD-C76B-426B-A8A9-156C58ECB0E5}" type="sibTrans" cxnId="{32950D58-BE0F-439D-99C7-2216B3F49411}">
      <dgm:prSet/>
      <dgm:spPr/>
      <dgm:t>
        <a:bodyPr/>
        <a:lstStyle/>
        <a:p>
          <a:endParaRPr lang="en-US"/>
        </a:p>
      </dgm:t>
    </dgm:pt>
    <dgm:pt modelId="{A7AB390C-BB12-4E45-99AA-7EFA1C71A004}" type="pres">
      <dgm:prSet presAssocID="{BB56DDC2-0357-4676-8458-28B998A81FD8}" presName="linear" presStyleCnt="0">
        <dgm:presLayoutVars>
          <dgm:animLvl val="lvl"/>
          <dgm:resizeHandles val="exact"/>
        </dgm:presLayoutVars>
      </dgm:prSet>
      <dgm:spPr/>
      <dgm:t>
        <a:bodyPr/>
        <a:lstStyle/>
        <a:p>
          <a:endParaRPr lang="en-US"/>
        </a:p>
      </dgm:t>
    </dgm:pt>
    <dgm:pt modelId="{9CDDC79D-4A4E-4C1A-9F00-D50D07D13B9A}" type="pres">
      <dgm:prSet presAssocID="{B35C62E2-E54E-45CF-9E71-4D627EF906D5}" presName="parentText" presStyleLbl="node1" presStyleIdx="0" presStyleCnt="1" custScaleY="318665">
        <dgm:presLayoutVars>
          <dgm:chMax val="0"/>
          <dgm:bulletEnabled val="1"/>
        </dgm:presLayoutVars>
      </dgm:prSet>
      <dgm:spPr/>
      <dgm:t>
        <a:bodyPr/>
        <a:lstStyle/>
        <a:p>
          <a:endParaRPr lang="en-US"/>
        </a:p>
      </dgm:t>
    </dgm:pt>
  </dgm:ptLst>
  <dgm:cxnLst>
    <dgm:cxn modelId="{6313B420-E146-47FA-91B9-23CEA817E5AA}" type="presOf" srcId="{B35C62E2-E54E-45CF-9E71-4D627EF906D5}" destId="{9CDDC79D-4A4E-4C1A-9F00-D50D07D13B9A}" srcOrd="0" destOrd="0" presId="urn:microsoft.com/office/officeart/2005/8/layout/vList2"/>
    <dgm:cxn modelId="{328B0D28-72FD-4882-B0A7-8C2E780D1C28}" type="presOf" srcId="{BB56DDC2-0357-4676-8458-28B998A81FD8}" destId="{A7AB390C-BB12-4E45-99AA-7EFA1C71A004}" srcOrd="0" destOrd="0" presId="urn:microsoft.com/office/officeart/2005/8/layout/vList2"/>
    <dgm:cxn modelId="{32950D58-BE0F-439D-99C7-2216B3F49411}" srcId="{BB56DDC2-0357-4676-8458-28B998A81FD8}" destId="{B35C62E2-E54E-45CF-9E71-4D627EF906D5}" srcOrd="0" destOrd="0" parTransId="{EE962DEC-0FC8-48E6-B15E-AD875330ED7C}" sibTransId="{C0FC77DD-C76B-426B-A8A9-156C58ECB0E5}"/>
    <dgm:cxn modelId="{2C53B5C6-4A15-4841-BF4D-0B4B28C987EE}" type="presParOf" srcId="{A7AB390C-BB12-4E45-99AA-7EFA1C71A004}" destId="{9CDDC79D-4A4E-4C1A-9F00-D50D07D13B9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56DDC2-0357-4676-8458-28B998A81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5C62E2-E54E-45CF-9E71-4D627EF906D5}">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بزرگ </a:t>
          </a:r>
          <a:r>
            <a:rPr lang="fa-IR" sz="4400" b="1" dirty="0" err="1" smtClean="0">
              <a:effectLst>
                <a:outerShdw blurRad="38100" dist="38100" dir="2700000" algn="tl">
                  <a:srgbClr val="000000">
                    <a:alpha val="43137"/>
                  </a:srgbClr>
                </a:outerShdw>
              </a:effectLst>
              <a:cs typeface="B Nazanin" panose="00000400000000000000" pitchFamily="2" charset="-78"/>
            </a:rPr>
            <a:t>كردن</a:t>
          </a:r>
          <a:r>
            <a:rPr lang="fa-IR" sz="4400" b="1" dirty="0" smtClean="0">
              <a:effectLst>
                <a:outerShdw blurRad="38100" dist="38100" dir="2700000" algn="tl">
                  <a:srgbClr val="000000">
                    <a:alpha val="43137"/>
                  </a:srgbClr>
                </a:outerShdw>
              </a:effectLst>
              <a:cs typeface="B Nazanin" panose="00000400000000000000" pitchFamily="2" charset="-78"/>
            </a:rPr>
            <a:t> پستان</a:t>
          </a:r>
          <a:endParaRPr lang="en-US" sz="4400" b="1" dirty="0" smtClean="0">
            <a:effectLst>
              <a:outerShdw blurRad="38100" dist="38100" dir="2700000" algn="tl">
                <a:srgbClr val="000000">
                  <a:alpha val="43137"/>
                </a:srgbClr>
              </a:outerShdw>
            </a:effectLst>
            <a:cs typeface="B Nazanin" panose="00000400000000000000" pitchFamily="2" charset="-78"/>
          </a:endParaRPr>
        </a:p>
      </dgm:t>
    </dgm:pt>
    <dgm:pt modelId="{EE962DEC-0FC8-48E6-B15E-AD875330ED7C}" type="parTrans" cxnId="{32950D58-BE0F-439D-99C7-2216B3F49411}">
      <dgm:prSet/>
      <dgm:spPr/>
      <dgm:t>
        <a:bodyPr/>
        <a:lstStyle/>
        <a:p>
          <a:endParaRPr lang="en-US"/>
        </a:p>
      </dgm:t>
    </dgm:pt>
    <dgm:pt modelId="{C0FC77DD-C76B-426B-A8A9-156C58ECB0E5}" type="sibTrans" cxnId="{32950D58-BE0F-439D-99C7-2216B3F49411}">
      <dgm:prSet/>
      <dgm:spPr/>
      <dgm:t>
        <a:bodyPr/>
        <a:lstStyle/>
        <a:p>
          <a:endParaRPr lang="en-US"/>
        </a:p>
      </dgm:t>
    </dgm:pt>
    <dgm:pt modelId="{A7AB390C-BB12-4E45-99AA-7EFA1C71A004}" type="pres">
      <dgm:prSet presAssocID="{BB56DDC2-0357-4676-8458-28B998A81FD8}" presName="linear" presStyleCnt="0">
        <dgm:presLayoutVars>
          <dgm:animLvl val="lvl"/>
          <dgm:resizeHandles val="exact"/>
        </dgm:presLayoutVars>
      </dgm:prSet>
      <dgm:spPr/>
      <dgm:t>
        <a:bodyPr/>
        <a:lstStyle/>
        <a:p>
          <a:endParaRPr lang="en-US"/>
        </a:p>
      </dgm:t>
    </dgm:pt>
    <dgm:pt modelId="{9CDDC79D-4A4E-4C1A-9F00-D50D07D13B9A}" type="pres">
      <dgm:prSet presAssocID="{B35C62E2-E54E-45CF-9E71-4D627EF906D5}" presName="parentText" presStyleLbl="node1" presStyleIdx="0" presStyleCnt="1" custScaleY="98485">
        <dgm:presLayoutVars>
          <dgm:chMax val="0"/>
          <dgm:bulletEnabled val="1"/>
        </dgm:presLayoutVars>
      </dgm:prSet>
      <dgm:spPr/>
      <dgm:t>
        <a:bodyPr/>
        <a:lstStyle/>
        <a:p>
          <a:endParaRPr lang="en-US"/>
        </a:p>
      </dgm:t>
    </dgm:pt>
  </dgm:ptLst>
  <dgm:cxnLst>
    <dgm:cxn modelId="{10EE20C1-F7CA-4909-A69C-A510828A9186}" type="presOf" srcId="{BB56DDC2-0357-4676-8458-28B998A81FD8}" destId="{A7AB390C-BB12-4E45-99AA-7EFA1C71A004}" srcOrd="0" destOrd="0" presId="urn:microsoft.com/office/officeart/2005/8/layout/vList2"/>
    <dgm:cxn modelId="{32950D58-BE0F-439D-99C7-2216B3F49411}" srcId="{BB56DDC2-0357-4676-8458-28B998A81FD8}" destId="{B35C62E2-E54E-45CF-9E71-4D627EF906D5}" srcOrd="0" destOrd="0" parTransId="{EE962DEC-0FC8-48E6-B15E-AD875330ED7C}" sibTransId="{C0FC77DD-C76B-426B-A8A9-156C58ECB0E5}"/>
    <dgm:cxn modelId="{BB2D91AA-9A65-4E77-9F71-026A85EAF3FA}" type="presOf" srcId="{B35C62E2-E54E-45CF-9E71-4D627EF906D5}" destId="{9CDDC79D-4A4E-4C1A-9F00-D50D07D13B9A}" srcOrd="0" destOrd="0" presId="urn:microsoft.com/office/officeart/2005/8/layout/vList2"/>
    <dgm:cxn modelId="{576EF0D1-A41B-4E87-9E47-4C138726D0B2}" type="presParOf" srcId="{A7AB390C-BB12-4E45-99AA-7EFA1C71A004}" destId="{9CDDC79D-4A4E-4C1A-9F00-D50D07D13B9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B56DDC2-0357-4676-8458-28B998A81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5C62E2-E54E-45CF-9E71-4D627EF906D5}">
      <dgm:prSet custT="1"/>
      <dgm:spPr/>
      <dgm:t>
        <a:bodyPr/>
        <a:lstStyle/>
        <a:p>
          <a:pPr algn="ctr" rtl="1"/>
          <a:r>
            <a:rPr lang="fa-IR" sz="4400" b="1" dirty="0" err="1" smtClean="0">
              <a:effectLst>
                <a:outerShdw blurRad="38100" dist="38100" dir="2700000" algn="tl">
                  <a:srgbClr val="000000">
                    <a:alpha val="43137"/>
                  </a:srgbClr>
                </a:outerShdw>
              </a:effectLst>
              <a:cs typeface="B Nazanin" panose="00000400000000000000" pitchFamily="2" charset="-78"/>
            </a:rPr>
            <a:t>كوچك</a:t>
          </a:r>
          <a:r>
            <a:rPr lang="fa-IR" sz="4400" b="1" dirty="0" smtClean="0">
              <a:effectLst>
                <a:outerShdw blurRad="38100" dist="38100" dir="2700000" algn="tl">
                  <a:srgbClr val="000000">
                    <a:alpha val="43137"/>
                  </a:srgbClr>
                </a:outerShdw>
              </a:effectLst>
              <a:cs typeface="B Nazanin" panose="00000400000000000000" pitchFamily="2" charset="-78"/>
            </a:rPr>
            <a:t> </a:t>
          </a:r>
          <a:r>
            <a:rPr lang="fa-IR" sz="4400" b="1" dirty="0" err="1" smtClean="0">
              <a:effectLst>
                <a:outerShdw blurRad="38100" dist="38100" dir="2700000" algn="tl">
                  <a:srgbClr val="000000">
                    <a:alpha val="43137"/>
                  </a:srgbClr>
                </a:outerShdw>
              </a:effectLst>
              <a:cs typeface="B Nazanin" panose="00000400000000000000" pitchFamily="2" charset="-78"/>
            </a:rPr>
            <a:t>كردن</a:t>
          </a:r>
          <a:r>
            <a:rPr lang="fa-IR" sz="4400" b="1" dirty="0" smtClean="0">
              <a:effectLst>
                <a:outerShdw blurRad="38100" dist="38100" dir="2700000" algn="tl">
                  <a:srgbClr val="000000">
                    <a:alpha val="43137"/>
                  </a:srgbClr>
                </a:outerShdw>
              </a:effectLst>
              <a:cs typeface="B Nazanin" panose="00000400000000000000" pitchFamily="2" charset="-78"/>
            </a:rPr>
            <a:t> و بالا کشیدن پستان</a:t>
          </a:r>
          <a:endParaRPr lang="en-US" sz="4400" b="1" dirty="0" smtClean="0">
            <a:effectLst>
              <a:outerShdw blurRad="38100" dist="38100" dir="2700000" algn="tl">
                <a:srgbClr val="000000">
                  <a:alpha val="43137"/>
                </a:srgbClr>
              </a:outerShdw>
            </a:effectLst>
            <a:cs typeface="B Nazanin" panose="00000400000000000000" pitchFamily="2" charset="-78"/>
          </a:endParaRPr>
        </a:p>
      </dgm:t>
    </dgm:pt>
    <dgm:pt modelId="{EE962DEC-0FC8-48E6-B15E-AD875330ED7C}" type="parTrans" cxnId="{32950D58-BE0F-439D-99C7-2216B3F49411}">
      <dgm:prSet/>
      <dgm:spPr/>
      <dgm:t>
        <a:bodyPr/>
        <a:lstStyle/>
        <a:p>
          <a:endParaRPr lang="en-US"/>
        </a:p>
      </dgm:t>
    </dgm:pt>
    <dgm:pt modelId="{C0FC77DD-C76B-426B-A8A9-156C58ECB0E5}" type="sibTrans" cxnId="{32950D58-BE0F-439D-99C7-2216B3F49411}">
      <dgm:prSet/>
      <dgm:spPr/>
      <dgm:t>
        <a:bodyPr/>
        <a:lstStyle/>
        <a:p>
          <a:endParaRPr lang="en-US"/>
        </a:p>
      </dgm:t>
    </dgm:pt>
    <dgm:pt modelId="{A7AB390C-BB12-4E45-99AA-7EFA1C71A004}" type="pres">
      <dgm:prSet presAssocID="{BB56DDC2-0357-4676-8458-28B998A81FD8}" presName="linear" presStyleCnt="0">
        <dgm:presLayoutVars>
          <dgm:animLvl val="lvl"/>
          <dgm:resizeHandles val="exact"/>
        </dgm:presLayoutVars>
      </dgm:prSet>
      <dgm:spPr/>
      <dgm:t>
        <a:bodyPr/>
        <a:lstStyle/>
        <a:p>
          <a:endParaRPr lang="en-US"/>
        </a:p>
      </dgm:t>
    </dgm:pt>
    <dgm:pt modelId="{9CDDC79D-4A4E-4C1A-9F00-D50D07D13B9A}" type="pres">
      <dgm:prSet presAssocID="{B35C62E2-E54E-45CF-9E71-4D627EF906D5}" presName="parentText" presStyleLbl="node1" presStyleIdx="0" presStyleCnt="1" custScaleY="98485">
        <dgm:presLayoutVars>
          <dgm:chMax val="0"/>
          <dgm:bulletEnabled val="1"/>
        </dgm:presLayoutVars>
      </dgm:prSet>
      <dgm:spPr/>
      <dgm:t>
        <a:bodyPr/>
        <a:lstStyle/>
        <a:p>
          <a:endParaRPr lang="en-US"/>
        </a:p>
      </dgm:t>
    </dgm:pt>
  </dgm:ptLst>
  <dgm:cxnLst>
    <dgm:cxn modelId="{6AE911DA-4463-4033-B610-CC5525259EE8}" type="presOf" srcId="{BB56DDC2-0357-4676-8458-28B998A81FD8}" destId="{A7AB390C-BB12-4E45-99AA-7EFA1C71A004}" srcOrd="0" destOrd="0" presId="urn:microsoft.com/office/officeart/2005/8/layout/vList2"/>
    <dgm:cxn modelId="{21AE4480-5DE6-4825-B098-409C8DB13B82}" type="presOf" srcId="{B35C62E2-E54E-45CF-9E71-4D627EF906D5}" destId="{9CDDC79D-4A4E-4C1A-9F00-D50D07D13B9A}" srcOrd="0" destOrd="0" presId="urn:microsoft.com/office/officeart/2005/8/layout/vList2"/>
    <dgm:cxn modelId="{32950D58-BE0F-439D-99C7-2216B3F49411}" srcId="{BB56DDC2-0357-4676-8458-28B998A81FD8}" destId="{B35C62E2-E54E-45CF-9E71-4D627EF906D5}" srcOrd="0" destOrd="0" parTransId="{EE962DEC-0FC8-48E6-B15E-AD875330ED7C}" sibTransId="{C0FC77DD-C76B-426B-A8A9-156C58ECB0E5}"/>
    <dgm:cxn modelId="{84571091-1261-4EA2-A290-5D3480A67F75}" type="presParOf" srcId="{A7AB390C-BB12-4E45-99AA-7EFA1C71A004}" destId="{9CDDC79D-4A4E-4C1A-9F00-D50D07D13B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B6247A5-1C68-48E7-8A77-4DD3C0DEF84D}"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fa-IR"/>
        </a:p>
      </dgm:t>
    </dgm:pt>
    <dgm:pt modelId="{BC69A7D9-464A-4118-84CE-EC1036B09CA6}">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نتیجه</a:t>
          </a:r>
          <a:endParaRPr lang="fa-IR" sz="4000" dirty="0">
            <a:effectLst>
              <a:outerShdw blurRad="38100" dist="38100" dir="2700000" algn="tl">
                <a:srgbClr val="000000">
                  <a:alpha val="43137"/>
                </a:srgbClr>
              </a:outerShdw>
            </a:effectLst>
            <a:cs typeface="B Nazanin" panose="00000400000000000000" pitchFamily="2" charset="-78"/>
          </a:endParaRPr>
        </a:p>
      </dgm:t>
    </dgm:pt>
    <dgm:pt modelId="{AB34BDD3-EB6A-4BF5-B054-1E642D692797}" type="parTrans" cxnId="{BB220385-D8FF-42ED-83BD-8AE86A500D0C}">
      <dgm:prSet/>
      <dgm:spPr/>
      <dgm:t>
        <a:bodyPr/>
        <a:lstStyle/>
        <a:p>
          <a:pPr rtl="1"/>
          <a:endParaRPr lang="fa-IR"/>
        </a:p>
      </dgm:t>
    </dgm:pt>
    <dgm:pt modelId="{454717CE-D4B8-479A-B46C-185169E25811}" type="sibTrans" cxnId="{BB220385-D8FF-42ED-83BD-8AE86A500D0C}">
      <dgm:prSet/>
      <dgm:spPr/>
      <dgm:t>
        <a:bodyPr/>
        <a:lstStyle/>
        <a:p>
          <a:pPr rtl="1"/>
          <a:endParaRPr lang="fa-IR"/>
        </a:p>
      </dgm:t>
    </dgm:pt>
    <dgm:pt modelId="{F2D281C4-B679-4973-98C8-7A52CB34141B}" type="pres">
      <dgm:prSet presAssocID="{7B6247A5-1C68-48E7-8A77-4DD3C0DEF84D}" presName="linear" presStyleCnt="0">
        <dgm:presLayoutVars>
          <dgm:animLvl val="lvl"/>
          <dgm:resizeHandles val="exact"/>
        </dgm:presLayoutVars>
      </dgm:prSet>
      <dgm:spPr/>
      <dgm:t>
        <a:bodyPr/>
        <a:lstStyle/>
        <a:p>
          <a:endParaRPr lang="en-US"/>
        </a:p>
      </dgm:t>
    </dgm:pt>
    <dgm:pt modelId="{99626C8B-22A9-44CF-8ED7-996D8A3063DF}" type="pres">
      <dgm:prSet presAssocID="{BC69A7D9-464A-4118-84CE-EC1036B09CA6}" presName="parentText" presStyleLbl="node1" presStyleIdx="0" presStyleCnt="1">
        <dgm:presLayoutVars>
          <dgm:chMax val="0"/>
          <dgm:bulletEnabled val="1"/>
        </dgm:presLayoutVars>
      </dgm:prSet>
      <dgm:spPr/>
      <dgm:t>
        <a:bodyPr/>
        <a:lstStyle/>
        <a:p>
          <a:endParaRPr lang="en-US"/>
        </a:p>
      </dgm:t>
    </dgm:pt>
  </dgm:ptLst>
  <dgm:cxnLst>
    <dgm:cxn modelId="{047BF628-6070-48D6-82EE-3D8E87DAA63B}" type="presOf" srcId="{7B6247A5-1C68-48E7-8A77-4DD3C0DEF84D}" destId="{F2D281C4-B679-4973-98C8-7A52CB34141B}" srcOrd="0" destOrd="0" presId="urn:microsoft.com/office/officeart/2005/8/layout/vList2"/>
    <dgm:cxn modelId="{BB220385-D8FF-42ED-83BD-8AE86A500D0C}" srcId="{7B6247A5-1C68-48E7-8A77-4DD3C0DEF84D}" destId="{BC69A7D9-464A-4118-84CE-EC1036B09CA6}" srcOrd="0" destOrd="0" parTransId="{AB34BDD3-EB6A-4BF5-B054-1E642D692797}" sibTransId="{454717CE-D4B8-479A-B46C-185169E25811}"/>
    <dgm:cxn modelId="{70EA50E7-6CD3-434D-BB4F-8891C8C8CF71}" type="presOf" srcId="{BC69A7D9-464A-4118-84CE-EC1036B09CA6}" destId="{99626C8B-22A9-44CF-8ED7-996D8A3063DF}" srcOrd="0" destOrd="0" presId="urn:microsoft.com/office/officeart/2005/8/layout/vList2"/>
    <dgm:cxn modelId="{741C7FB9-5ADF-40D7-87BB-0688DB5C0DB5}" type="presParOf" srcId="{F2D281C4-B679-4973-98C8-7A52CB34141B}" destId="{99626C8B-22A9-44CF-8ED7-996D8A3063D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پری پستان</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405491EC-981E-4F00-B221-B4869085E3C9}" type="presOf" srcId="{B7B11152-A4AE-4285-9651-97DB3777E72F}" destId="{932355CA-4C6E-4A6B-8038-800F95C3D1E1}" srcOrd="0" destOrd="0" presId="urn:microsoft.com/office/officeart/2005/8/layout/vList2"/>
    <dgm:cxn modelId="{272C7958-A3D5-420A-9E97-8474596AE78B}" type="presOf" srcId="{DC852723-665F-46B9-9EF8-9B8156FF0CE5}" destId="{0D734C52-B44A-479F-9127-C133833A1265}" srcOrd="0" destOrd="0" presId="urn:microsoft.com/office/officeart/2005/8/layout/vList2"/>
    <dgm:cxn modelId="{B1BF3371-6966-4300-BAEA-FF4124860424}"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پری پستان</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0D23A8D6-63D4-4C72-B6BF-3301B69F32B7}" type="presOf" srcId="{DC852723-665F-46B9-9EF8-9B8156FF0CE5}" destId="{0D734C52-B44A-479F-9127-C133833A1265}" srcOrd="0" destOrd="0" presId="urn:microsoft.com/office/officeart/2005/8/layout/vList2"/>
    <dgm:cxn modelId="{10B7A1B8-9A49-4C40-99BB-E4393DBEDF0D}" type="presOf" srcId="{B7B11152-A4AE-4285-9651-97DB3777E72F}" destId="{932355CA-4C6E-4A6B-8038-800F95C3D1E1}" srcOrd="0" destOrd="0" presId="urn:microsoft.com/office/officeart/2005/8/layout/vList2"/>
    <dgm:cxn modelId="{DBF7E177-C041-4146-9669-CBD2447BE01D}"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F961F480-6C99-458E-898D-5E8A4F64DCFD}" type="presOf" srcId="{B7B11152-A4AE-4285-9651-97DB3777E72F}" destId="{932355CA-4C6E-4A6B-8038-800F95C3D1E1}" srcOrd="0" destOrd="0" presId="urn:microsoft.com/office/officeart/2005/8/layout/vList2"/>
    <dgm:cxn modelId="{CA700FB9-6957-4659-BF76-EDF07781B52A}" type="presOf" srcId="{DC852723-665F-46B9-9EF8-9B8156FF0CE5}" destId="{0D734C52-B44A-479F-9127-C133833A1265}" srcOrd="0" destOrd="0" presId="urn:microsoft.com/office/officeart/2005/8/layout/vList2"/>
    <dgm:cxn modelId="{6CABADB0-3DD0-478B-8408-C7A53CE75464}"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A0252712-A988-459D-8630-A8C63EE2EF47}" type="presOf" srcId="{B7B11152-A4AE-4285-9651-97DB3777E72F}" destId="{932355CA-4C6E-4A6B-8038-800F95C3D1E1}" srcOrd="0" destOrd="0" presId="urn:microsoft.com/office/officeart/2005/8/layout/vList2"/>
    <dgm:cxn modelId="{0F67B97F-B544-425B-978C-ED8D529BF106}" type="presOf" srcId="{DC852723-665F-46B9-9EF8-9B8156FF0CE5}" destId="{0D734C52-B44A-479F-9127-C133833A1265}" srcOrd="0" destOrd="0" presId="urn:microsoft.com/office/officeart/2005/8/layout/vList2"/>
    <dgm:cxn modelId="{389B788B-2182-44B2-8E7F-B708EF3D7D7A}"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4000" b="1" dirty="0" err="1" smtClean="0">
              <a:latin typeface="Calibri"/>
              <a:ea typeface="Calibri"/>
              <a:cs typeface="B Nazanin"/>
            </a:rPr>
            <a:t>احتقان</a:t>
          </a:r>
          <a:r>
            <a:rPr lang="fa-IR" sz="4000" b="1" dirty="0" smtClean="0">
              <a:latin typeface="Calibri"/>
              <a:ea typeface="Calibri"/>
              <a:cs typeface="B Nazanin"/>
            </a:rPr>
            <a:t> هاله پستان</a:t>
          </a:r>
          <a:endParaRPr lang="en-US" sz="4000" b="1" u="sng" dirty="0" smtClean="0">
            <a:solidFill>
              <a:srgbClr val="FF0000"/>
            </a:solidFill>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199567">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61047FFF-94FD-42E5-8D24-654B1DA62403}" type="presOf" srcId="{DC852723-665F-46B9-9EF8-9B8156FF0CE5}" destId="{0D734C52-B44A-479F-9127-C133833A1265}" srcOrd="0" destOrd="0" presId="urn:microsoft.com/office/officeart/2005/8/layout/vList2"/>
    <dgm:cxn modelId="{EB51E2F5-3EAC-444D-AA8F-1DF9F1464005}" type="presOf" srcId="{B7B11152-A4AE-4285-9651-97DB3777E72F}" destId="{932355CA-4C6E-4A6B-8038-800F95C3D1E1}" srcOrd="0" destOrd="0" presId="urn:microsoft.com/office/officeart/2005/8/layout/vList2"/>
    <dgm:cxn modelId="{D6312795-16E9-4D1D-A154-7AB4A182D09B}"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08260D-5620-4062-9224-320753E636E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827822D-DD5B-4A84-874C-5DAF44E30B20}">
      <dgm:prSet custT="1"/>
      <dgm:spPr/>
      <dgm:t>
        <a:bodyPr/>
        <a:lstStyle/>
        <a:p>
          <a:pPr algn="ctr" rtl="1"/>
          <a:r>
            <a:rPr lang="en-GB" sz="3600" b="1" smtClean="0">
              <a:effectLst>
                <a:outerShdw blurRad="38100" dist="38100" dir="2700000" algn="tl">
                  <a:srgbClr val="000000">
                    <a:alpha val="43137"/>
                  </a:srgbClr>
                </a:outerShdw>
              </a:effectLst>
            </a:rPr>
            <a:t>In areolar engorgement the nipple is flattened.</a:t>
          </a:r>
          <a:endParaRPr lang="en-US" sz="3600">
            <a:effectLst>
              <a:outerShdw blurRad="38100" dist="38100" dir="2700000" algn="tl">
                <a:srgbClr val="000000">
                  <a:alpha val="43137"/>
                </a:srgbClr>
              </a:outerShdw>
            </a:effectLst>
          </a:endParaRPr>
        </a:p>
      </dgm:t>
    </dgm:pt>
    <dgm:pt modelId="{F2083FCC-CA9F-4F90-B70D-CC0E8CF6A6A9}" type="parTrans" cxnId="{C907B427-09B9-4F0E-8846-E6AE50CCCAA4}">
      <dgm:prSet/>
      <dgm:spPr/>
      <dgm:t>
        <a:bodyPr/>
        <a:lstStyle/>
        <a:p>
          <a:endParaRPr lang="en-US" sz="2400">
            <a:effectLst>
              <a:outerShdw blurRad="38100" dist="38100" dir="2700000" algn="tl">
                <a:srgbClr val="000000">
                  <a:alpha val="43137"/>
                </a:srgbClr>
              </a:outerShdw>
            </a:effectLst>
          </a:endParaRPr>
        </a:p>
      </dgm:t>
    </dgm:pt>
    <dgm:pt modelId="{6E6167C6-2272-44F9-8413-742F881A2645}" type="sibTrans" cxnId="{C907B427-09B9-4F0E-8846-E6AE50CCCAA4}">
      <dgm:prSet/>
      <dgm:spPr/>
      <dgm:t>
        <a:bodyPr/>
        <a:lstStyle/>
        <a:p>
          <a:endParaRPr lang="en-US" sz="2400">
            <a:effectLst>
              <a:outerShdw blurRad="38100" dist="38100" dir="2700000" algn="tl">
                <a:srgbClr val="000000">
                  <a:alpha val="43137"/>
                </a:srgbClr>
              </a:outerShdw>
            </a:effectLst>
          </a:endParaRPr>
        </a:p>
      </dgm:t>
    </dgm:pt>
    <dgm:pt modelId="{5246A779-3806-498B-B820-4D6ED8F4EEA2}" type="pres">
      <dgm:prSet presAssocID="{DB08260D-5620-4062-9224-320753E636E6}" presName="linear" presStyleCnt="0">
        <dgm:presLayoutVars>
          <dgm:animLvl val="lvl"/>
          <dgm:resizeHandles val="exact"/>
        </dgm:presLayoutVars>
      </dgm:prSet>
      <dgm:spPr/>
      <dgm:t>
        <a:bodyPr/>
        <a:lstStyle/>
        <a:p>
          <a:endParaRPr lang="en-US"/>
        </a:p>
      </dgm:t>
    </dgm:pt>
    <dgm:pt modelId="{BEE9BB7A-F042-408B-BD74-805705AE248F}" type="pres">
      <dgm:prSet presAssocID="{5827822D-DD5B-4A84-874C-5DAF44E30B20}" presName="parentText" presStyleLbl="node1" presStyleIdx="0" presStyleCnt="1">
        <dgm:presLayoutVars>
          <dgm:chMax val="0"/>
          <dgm:bulletEnabled val="1"/>
        </dgm:presLayoutVars>
      </dgm:prSet>
      <dgm:spPr/>
      <dgm:t>
        <a:bodyPr/>
        <a:lstStyle/>
        <a:p>
          <a:endParaRPr lang="en-US"/>
        </a:p>
      </dgm:t>
    </dgm:pt>
  </dgm:ptLst>
  <dgm:cxnLst>
    <dgm:cxn modelId="{AEF45A77-A744-4D53-8D7A-4D499AC1F528}" type="presOf" srcId="{DB08260D-5620-4062-9224-320753E636E6}" destId="{5246A779-3806-498B-B820-4D6ED8F4EEA2}" srcOrd="0" destOrd="0" presId="urn:microsoft.com/office/officeart/2005/8/layout/vList2"/>
    <dgm:cxn modelId="{C907B427-09B9-4F0E-8846-E6AE50CCCAA4}" srcId="{DB08260D-5620-4062-9224-320753E636E6}" destId="{5827822D-DD5B-4A84-874C-5DAF44E30B20}" srcOrd="0" destOrd="0" parTransId="{F2083FCC-CA9F-4F90-B70D-CC0E8CF6A6A9}" sibTransId="{6E6167C6-2272-44F9-8413-742F881A2645}"/>
    <dgm:cxn modelId="{05C571BF-B2ED-4364-BCFB-0ACB7F7EFF64}" type="presOf" srcId="{5827822D-DD5B-4A84-874C-5DAF44E30B20}" destId="{BEE9BB7A-F042-408B-BD74-805705AE248F}" srcOrd="0" destOrd="0" presId="urn:microsoft.com/office/officeart/2005/8/layout/vList2"/>
    <dgm:cxn modelId="{90CD4896-338C-40CE-BABA-E6AAAF042956}" type="presParOf" srcId="{5246A779-3806-498B-B820-4D6ED8F4EEA2}" destId="{BEE9BB7A-F042-408B-BD74-805705AE24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علل 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5A6C2CC8-73F2-409A-A585-F141E48353A9}" type="presOf" srcId="{B7B11152-A4AE-4285-9651-97DB3777E72F}" destId="{932355CA-4C6E-4A6B-8038-800F95C3D1E1}" srcOrd="0" destOrd="0" presId="urn:microsoft.com/office/officeart/2005/8/layout/vList2"/>
    <dgm:cxn modelId="{33056C26-8704-46B2-BED7-3C31AAC5AA57}" type="presOf" srcId="{DC852723-665F-46B9-9EF8-9B8156FF0CE5}" destId="{0D734C52-B44A-479F-9127-C133833A1265}" srcOrd="0" destOrd="0" presId="urn:microsoft.com/office/officeart/2005/8/layout/vList2"/>
    <dgm:cxn modelId="{6B9220F2-9710-441D-B910-E2A48F4F6CE8}"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524280-E477-4786-9B03-D2EE54D55FF3}" type="datetimeFigureOut">
              <a:rPr lang="en-US" smtClean="0"/>
              <a:pPr/>
              <a:t>7/11/2022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ECD81-939C-4CA5-BF2A-70CF41977FC2}" type="slidenum">
              <a:rPr lang="en-US" smtClean="0"/>
              <a:pPr/>
              <a:t>‹#›</a:t>
            </a:fld>
            <a:endParaRPr lang="en-US"/>
          </a:p>
        </p:txBody>
      </p:sp>
    </p:spTree>
    <p:extLst>
      <p:ext uri="{BB962C8B-B14F-4D97-AF65-F5344CB8AC3E}">
        <p14:creationId xmlns:p14="http://schemas.microsoft.com/office/powerpoint/2010/main" val="325904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i="1">
                <a:solidFill>
                  <a:srgbClr val="FFCCCC"/>
                </a:solidFill>
                <a:latin typeface="Georgia" pitchFamily="18" charset="0"/>
                <a:cs typeface="Arial" charset="0"/>
              </a:defRPr>
            </a:lvl1pPr>
            <a:lvl2pPr marL="742950" indent="-285750" eaLnBrk="0" hangingPunct="0">
              <a:defRPr sz="4400" b="1" i="1">
                <a:solidFill>
                  <a:srgbClr val="FFCCCC"/>
                </a:solidFill>
                <a:latin typeface="Georgia" pitchFamily="18" charset="0"/>
                <a:cs typeface="Arial" charset="0"/>
              </a:defRPr>
            </a:lvl2pPr>
            <a:lvl3pPr marL="1143000" indent="-228600" eaLnBrk="0" hangingPunct="0">
              <a:defRPr sz="4400" b="1" i="1">
                <a:solidFill>
                  <a:srgbClr val="FFCCCC"/>
                </a:solidFill>
                <a:latin typeface="Georgia" pitchFamily="18" charset="0"/>
                <a:cs typeface="Arial" charset="0"/>
              </a:defRPr>
            </a:lvl3pPr>
            <a:lvl4pPr marL="1600200" indent="-228600" eaLnBrk="0" hangingPunct="0">
              <a:defRPr sz="4400" b="1" i="1">
                <a:solidFill>
                  <a:srgbClr val="FFCCCC"/>
                </a:solidFill>
                <a:latin typeface="Georgia" pitchFamily="18" charset="0"/>
                <a:cs typeface="Arial" charset="0"/>
              </a:defRPr>
            </a:lvl4pPr>
            <a:lvl5pPr marL="2057400" indent="-228600" eaLnBrk="0" hangingPunct="0">
              <a:defRPr sz="4400" b="1" i="1">
                <a:solidFill>
                  <a:srgbClr val="FFCCCC"/>
                </a:solidFill>
                <a:latin typeface="Georgia" pitchFamily="18" charset="0"/>
                <a:cs typeface="Arial" charset="0"/>
              </a:defRPr>
            </a:lvl5pPr>
            <a:lvl6pPr marL="2514600" indent="-228600" eaLnBrk="0" fontAlgn="base" hangingPunct="0">
              <a:spcBef>
                <a:spcPct val="0"/>
              </a:spcBef>
              <a:spcAft>
                <a:spcPct val="0"/>
              </a:spcAft>
              <a:defRPr sz="4400" b="1" i="1">
                <a:solidFill>
                  <a:srgbClr val="FFCCCC"/>
                </a:solidFill>
                <a:latin typeface="Georgia" pitchFamily="18" charset="0"/>
                <a:cs typeface="Arial" charset="0"/>
              </a:defRPr>
            </a:lvl6pPr>
            <a:lvl7pPr marL="2971800" indent="-228600" eaLnBrk="0" fontAlgn="base" hangingPunct="0">
              <a:spcBef>
                <a:spcPct val="0"/>
              </a:spcBef>
              <a:spcAft>
                <a:spcPct val="0"/>
              </a:spcAft>
              <a:defRPr sz="4400" b="1" i="1">
                <a:solidFill>
                  <a:srgbClr val="FFCCCC"/>
                </a:solidFill>
                <a:latin typeface="Georgia" pitchFamily="18" charset="0"/>
                <a:cs typeface="Arial" charset="0"/>
              </a:defRPr>
            </a:lvl7pPr>
            <a:lvl8pPr marL="3429000" indent="-228600" eaLnBrk="0" fontAlgn="base" hangingPunct="0">
              <a:spcBef>
                <a:spcPct val="0"/>
              </a:spcBef>
              <a:spcAft>
                <a:spcPct val="0"/>
              </a:spcAft>
              <a:defRPr sz="4400" b="1" i="1">
                <a:solidFill>
                  <a:srgbClr val="FFCCCC"/>
                </a:solidFill>
                <a:latin typeface="Georgia" pitchFamily="18" charset="0"/>
                <a:cs typeface="Arial" charset="0"/>
              </a:defRPr>
            </a:lvl8pPr>
            <a:lvl9pPr marL="3886200" indent="-228600" eaLnBrk="0" fontAlgn="base" hangingPunct="0">
              <a:spcBef>
                <a:spcPct val="0"/>
              </a:spcBef>
              <a:spcAft>
                <a:spcPct val="0"/>
              </a:spcAft>
              <a:defRPr sz="4400" b="1" i="1">
                <a:solidFill>
                  <a:srgbClr val="FFCCCC"/>
                </a:solidFill>
                <a:latin typeface="Georgia" pitchFamily="18" charset="0"/>
                <a:cs typeface="Arial" charset="0"/>
              </a:defRPr>
            </a:lvl9pPr>
          </a:lstStyle>
          <a:p>
            <a:pPr eaLnBrk="1" hangingPunct="1"/>
            <a:fld id="{070CCF06-D524-4B4A-B4EC-852229377323}" type="slidenum">
              <a:rPr lang="en-US" altLang="en-US" sz="1200" smtClean="0"/>
              <a:pPr eaLnBrk="1" hangingPunct="1"/>
              <a:t>5</a:t>
            </a:fld>
            <a:endParaRPr lang="en-US" altLang="en-US" sz="1200" smtClean="0"/>
          </a:p>
        </p:txBody>
      </p:sp>
    </p:spTree>
    <p:extLst>
      <p:ext uri="{BB962C8B-B14F-4D97-AF65-F5344CB8AC3E}">
        <p14:creationId xmlns:p14="http://schemas.microsoft.com/office/powerpoint/2010/main" val="265216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0574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21</a:t>
            </a:fld>
            <a:endParaRPr lang="en-US"/>
          </a:p>
        </p:txBody>
      </p:sp>
    </p:spTree>
    <p:extLst>
      <p:ext uri="{BB962C8B-B14F-4D97-AF65-F5344CB8AC3E}">
        <p14:creationId xmlns:p14="http://schemas.microsoft.com/office/powerpoint/2010/main" val="90620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23</a:t>
            </a:fld>
            <a:endParaRPr lang="en-US"/>
          </a:p>
        </p:txBody>
      </p:sp>
    </p:spTree>
    <p:extLst>
      <p:ext uri="{BB962C8B-B14F-4D97-AF65-F5344CB8AC3E}">
        <p14:creationId xmlns:p14="http://schemas.microsoft.com/office/powerpoint/2010/main" val="2550858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p>
          <a:p>
            <a:endParaRPr lang="fa-IR" dirty="0" smtClean="0"/>
          </a:p>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33</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Anecdotally, lactation consultants have observed breastfeeding problems in mothers who keep their nipple </a:t>
            </a:r>
            <a:r>
              <a:rPr lang="en-US" altLang="en-US" dirty="0" err="1" smtClean="0"/>
              <a:t>jewellery</a:t>
            </a:r>
            <a:r>
              <a:rPr lang="en-US" altLang="en-US" dirty="0" smtClean="0"/>
              <a:t> on while breastfeeding. These problems include poor attachment, baby frequently coming on and off the breast, slurping, gagging and milk leaking from the baby's mouth. Once the nipple </a:t>
            </a:r>
            <a:r>
              <a:rPr lang="en-US" altLang="en-US" dirty="0" err="1" smtClean="0"/>
              <a:t>jewellery</a:t>
            </a:r>
            <a:r>
              <a:rPr lang="en-US" altLang="en-US" dirty="0" smtClean="0"/>
              <a:t> is removed, these problems were observed to stop.</a:t>
            </a:r>
            <a:r>
              <a:rPr lang="en-US" altLang="en-US" baseline="30000" dirty="0" smtClean="0"/>
              <a:t>2</a:t>
            </a:r>
            <a:endParaRPr lang="en-US" altLang="en-US" dirty="0" smtClean="0"/>
          </a:p>
          <a:p>
            <a:r>
              <a:rPr lang="en-US" altLang="en-US" dirty="0" smtClean="0"/>
              <a:t>On the other hand, there are also many anecdotal reports by breastfeeding mothers who have had nipple piercing(s) done and who encounter no problems at all with breastfeeding.</a:t>
            </a:r>
            <a:r>
              <a:rPr lang="en-US" altLang="en-US" baseline="30000" dirty="0" smtClean="0"/>
              <a:t>3</a:t>
            </a:r>
            <a:endParaRPr lang="en-US" altLang="en-US" dirty="0" smtClean="0"/>
          </a:p>
          <a:p>
            <a:r>
              <a:rPr lang="en-US" altLang="en-US" dirty="0" smtClean="0"/>
              <a:t>Choking is a potential hazard for the baby whose mother keeps her nipple </a:t>
            </a:r>
            <a:r>
              <a:rPr lang="en-US" altLang="en-US" dirty="0" err="1" smtClean="0"/>
              <a:t>jewellery</a:t>
            </a:r>
            <a:r>
              <a:rPr lang="en-US" altLang="en-US" dirty="0" smtClean="0"/>
              <a:t> on for breastfeeding. This is because, as the baby sucks, the </a:t>
            </a:r>
            <a:r>
              <a:rPr lang="en-US" altLang="en-US" dirty="0" err="1" smtClean="0"/>
              <a:t>jewellery</a:t>
            </a:r>
            <a:r>
              <a:rPr lang="en-US" altLang="en-US" dirty="0" smtClean="0"/>
              <a:t> could become loose and lodge in the baby’s throat. The baby's gums, tongue and/or palate may potentially be injured by the </a:t>
            </a:r>
            <a:r>
              <a:rPr lang="en-US" altLang="en-US" dirty="0" err="1" smtClean="0"/>
              <a:t>jewellery</a:t>
            </a:r>
            <a:r>
              <a:rPr lang="en-US" altLang="en-US" dirty="0" smtClean="0"/>
              <a:t>.</a:t>
            </a:r>
          </a:p>
          <a:p>
            <a:endParaRPr lang="en-US" altLang="en-US" dirty="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i="1">
                <a:solidFill>
                  <a:srgbClr val="FFCCCC"/>
                </a:solidFill>
                <a:latin typeface="Georgia" panose="02040502050405020303" pitchFamily="18" charset="0"/>
                <a:cs typeface="Arial" panose="020B0604020202020204" pitchFamily="34" charset="0"/>
              </a:defRPr>
            </a:lvl1pPr>
            <a:lvl2pPr marL="742950" indent="-285750" eaLnBrk="0" hangingPunct="0">
              <a:defRPr sz="4400" b="1" i="1">
                <a:solidFill>
                  <a:srgbClr val="FFCCCC"/>
                </a:solidFill>
                <a:latin typeface="Georgia" panose="02040502050405020303" pitchFamily="18" charset="0"/>
                <a:cs typeface="Arial" panose="020B0604020202020204" pitchFamily="34" charset="0"/>
              </a:defRPr>
            </a:lvl2pPr>
            <a:lvl3pPr marL="1143000" indent="-228600" eaLnBrk="0" hangingPunct="0">
              <a:defRPr sz="4400" b="1" i="1">
                <a:solidFill>
                  <a:srgbClr val="FFCCCC"/>
                </a:solidFill>
                <a:latin typeface="Georgia" panose="02040502050405020303" pitchFamily="18" charset="0"/>
                <a:cs typeface="Arial" panose="020B0604020202020204" pitchFamily="34" charset="0"/>
              </a:defRPr>
            </a:lvl3pPr>
            <a:lvl4pPr marL="1600200" indent="-228600" eaLnBrk="0" hangingPunct="0">
              <a:defRPr sz="4400" b="1" i="1">
                <a:solidFill>
                  <a:srgbClr val="FFCCCC"/>
                </a:solidFill>
                <a:latin typeface="Georgia" panose="02040502050405020303" pitchFamily="18" charset="0"/>
                <a:cs typeface="Arial" panose="020B0604020202020204" pitchFamily="34" charset="0"/>
              </a:defRPr>
            </a:lvl4pPr>
            <a:lvl5pPr marL="2057400" indent="-228600" eaLnBrk="0" hangingPunct="0">
              <a:defRPr sz="4400" b="1" i="1">
                <a:solidFill>
                  <a:srgbClr val="FFCCCC"/>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9pPr>
          </a:lstStyle>
          <a:p>
            <a:pPr eaLnBrk="1" hangingPunct="1"/>
            <a:fld id="{CA519DE0-76C6-4E79-870A-68214CF8C667}" type="slidenum">
              <a:rPr lang="en-US" altLang="en-US" sz="1200"/>
              <a:pPr eaLnBrk="1" hangingPunct="1"/>
              <a:t>37</a:t>
            </a:fld>
            <a:endParaRPr lang="en-US" altLang="en-US" sz="1200"/>
          </a:p>
        </p:txBody>
      </p:sp>
    </p:spTree>
    <p:extLst>
      <p:ext uri="{BB962C8B-B14F-4D97-AF65-F5344CB8AC3E}">
        <p14:creationId xmlns:p14="http://schemas.microsoft.com/office/powerpoint/2010/main" val="101693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cs typeface="Arial" charset="0"/>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i="1">
                <a:solidFill>
                  <a:srgbClr val="FFCCCC"/>
                </a:solidFill>
                <a:latin typeface="Georgia" pitchFamily="18" charset="0"/>
                <a:cs typeface="Arial" charset="0"/>
              </a:defRPr>
            </a:lvl1pPr>
            <a:lvl2pPr marL="742950" indent="-285750" eaLnBrk="0" hangingPunct="0">
              <a:defRPr sz="4400" b="1" i="1">
                <a:solidFill>
                  <a:srgbClr val="FFCCCC"/>
                </a:solidFill>
                <a:latin typeface="Georgia" pitchFamily="18" charset="0"/>
                <a:cs typeface="Arial" charset="0"/>
              </a:defRPr>
            </a:lvl2pPr>
            <a:lvl3pPr marL="1143000" indent="-228600" eaLnBrk="0" hangingPunct="0">
              <a:defRPr sz="4400" b="1" i="1">
                <a:solidFill>
                  <a:srgbClr val="FFCCCC"/>
                </a:solidFill>
                <a:latin typeface="Georgia" pitchFamily="18" charset="0"/>
                <a:cs typeface="Arial" charset="0"/>
              </a:defRPr>
            </a:lvl3pPr>
            <a:lvl4pPr marL="1600200" indent="-228600" eaLnBrk="0" hangingPunct="0">
              <a:defRPr sz="4400" b="1" i="1">
                <a:solidFill>
                  <a:srgbClr val="FFCCCC"/>
                </a:solidFill>
                <a:latin typeface="Georgia" pitchFamily="18" charset="0"/>
                <a:cs typeface="Arial" charset="0"/>
              </a:defRPr>
            </a:lvl4pPr>
            <a:lvl5pPr marL="2057400" indent="-228600" eaLnBrk="0" hangingPunct="0">
              <a:defRPr sz="4400" b="1" i="1">
                <a:solidFill>
                  <a:srgbClr val="FFCCCC"/>
                </a:solidFill>
                <a:latin typeface="Georgia" pitchFamily="18" charset="0"/>
                <a:cs typeface="Arial" charset="0"/>
              </a:defRPr>
            </a:lvl5pPr>
            <a:lvl6pPr marL="2514600" indent="-228600" eaLnBrk="0" fontAlgn="base" hangingPunct="0">
              <a:spcBef>
                <a:spcPct val="0"/>
              </a:spcBef>
              <a:spcAft>
                <a:spcPct val="0"/>
              </a:spcAft>
              <a:defRPr sz="4400" b="1" i="1">
                <a:solidFill>
                  <a:srgbClr val="FFCCCC"/>
                </a:solidFill>
                <a:latin typeface="Georgia" pitchFamily="18" charset="0"/>
                <a:cs typeface="Arial" charset="0"/>
              </a:defRPr>
            </a:lvl6pPr>
            <a:lvl7pPr marL="2971800" indent="-228600" eaLnBrk="0" fontAlgn="base" hangingPunct="0">
              <a:spcBef>
                <a:spcPct val="0"/>
              </a:spcBef>
              <a:spcAft>
                <a:spcPct val="0"/>
              </a:spcAft>
              <a:defRPr sz="4400" b="1" i="1">
                <a:solidFill>
                  <a:srgbClr val="FFCCCC"/>
                </a:solidFill>
                <a:latin typeface="Georgia" pitchFamily="18" charset="0"/>
                <a:cs typeface="Arial" charset="0"/>
              </a:defRPr>
            </a:lvl7pPr>
            <a:lvl8pPr marL="3429000" indent="-228600" eaLnBrk="0" fontAlgn="base" hangingPunct="0">
              <a:spcBef>
                <a:spcPct val="0"/>
              </a:spcBef>
              <a:spcAft>
                <a:spcPct val="0"/>
              </a:spcAft>
              <a:defRPr sz="4400" b="1" i="1">
                <a:solidFill>
                  <a:srgbClr val="FFCCCC"/>
                </a:solidFill>
                <a:latin typeface="Georgia" pitchFamily="18" charset="0"/>
                <a:cs typeface="Arial" charset="0"/>
              </a:defRPr>
            </a:lvl8pPr>
            <a:lvl9pPr marL="3886200" indent="-228600" eaLnBrk="0" fontAlgn="base" hangingPunct="0">
              <a:spcBef>
                <a:spcPct val="0"/>
              </a:spcBef>
              <a:spcAft>
                <a:spcPct val="0"/>
              </a:spcAft>
              <a:defRPr sz="4400" b="1" i="1">
                <a:solidFill>
                  <a:srgbClr val="FFCCCC"/>
                </a:solidFill>
                <a:latin typeface="Georgia" pitchFamily="18" charset="0"/>
                <a:cs typeface="Arial" charset="0"/>
              </a:defRPr>
            </a:lvl9pPr>
          </a:lstStyle>
          <a:p>
            <a:pPr eaLnBrk="1" hangingPunct="1"/>
            <a:fld id="{F7B79957-15C8-49AD-8B27-0A18FB7D1A99}" type="slidenum">
              <a:rPr lang="en-US" altLang="en-US" sz="1200" smtClean="0"/>
              <a:pPr eaLnBrk="1" hangingPunct="1"/>
              <a:t>38</a:t>
            </a:fld>
            <a:endParaRPr lang="en-US" altLang="en-US" sz="1200" smtClean="0"/>
          </a:p>
        </p:txBody>
      </p:sp>
    </p:spTree>
    <p:extLst>
      <p:ext uri="{BB962C8B-B14F-4D97-AF65-F5344CB8AC3E}">
        <p14:creationId xmlns:p14="http://schemas.microsoft.com/office/powerpoint/2010/main" val="132624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a:t>
            </a:r>
            <a:r>
              <a:rPr lang="fa-IR" dirty="0" err="1" smtClean="0"/>
              <a:t>گرماي</a:t>
            </a:r>
            <a:r>
              <a:rPr lang="fa-IR" dirty="0" smtClean="0"/>
              <a:t> </a:t>
            </a:r>
            <a:r>
              <a:rPr lang="fa-IR" dirty="0" err="1" smtClean="0"/>
              <a:t>خشك</a:t>
            </a:r>
            <a:r>
              <a:rPr lang="fa-IR" dirty="0" smtClean="0"/>
              <a:t> مثل </a:t>
            </a:r>
            <a:r>
              <a:rPr lang="fa-IR" dirty="0" err="1" smtClean="0"/>
              <a:t>سشوار</a:t>
            </a:r>
            <a:r>
              <a:rPr lang="fa-IR" dirty="0" smtClean="0"/>
              <a:t> با درجه </a:t>
            </a:r>
            <a:r>
              <a:rPr lang="fa-IR" dirty="0" err="1" smtClean="0"/>
              <a:t>كم</a:t>
            </a:r>
            <a:r>
              <a:rPr lang="fa-IR" dirty="0" smtClean="0"/>
              <a:t> </a:t>
            </a:r>
            <a:r>
              <a:rPr lang="fa-IR" dirty="0" err="1" smtClean="0"/>
              <a:t>روزي</a:t>
            </a:r>
            <a:r>
              <a:rPr lang="fa-IR" dirty="0" smtClean="0"/>
              <a:t> 3 تا 5 بار هر بار 3 تا  5 </a:t>
            </a:r>
            <a:r>
              <a:rPr lang="fa-IR" dirty="0" err="1" smtClean="0"/>
              <a:t>دقيقه</a:t>
            </a:r>
            <a:r>
              <a:rPr lang="fa-IR" dirty="0" smtClean="0"/>
              <a:t> و با فاصله حداقل 7 تا 8  </a:t>
            </a:r>
            <a:r>
              <a:rPr lang="fa-IR" dirty="0" err="1" smtClean="0"/>
              <a:t>سانتي</a:t>
            </a:r>
            <a:r>
              <a:rPr lang="fa-IR" dirty="0" smtClean="0"/>
              <a:t> متر از محل شقاق، موثر و </a:t>
            </a:r>
            <a:r>
              <a:rPr lang="fa-IR" dirty="0" err="1" smtClean="0"/>
              <a:t>كمك</a:t>
            </a:r>
            <a:r>
              <a:rPr lang="fa-IR" dirty="0" smtClean="0"/>
              <a:t> </a:t>
            </a:r>
            <a:r>
              <a:rPr lang="fa-IR" dirty="0" err="1" smtClean="0"/>
              <a:t>كننده</a:t>
            </a:r>
            <a:r>
              <a:rPr lang="fa-IR" dirty="0" smtClean="0"/>
              <a:t> است.</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41</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76891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fa-IR" dirty="0" err="1" smtClean="0"/>
              <a:t>پري</a:t>
            </a:r>
            <a:r>
              <a:rPr lang="fa-IR" dirty="0" smtClean="0"/>
              <a:t> </a:t>
            </a:r>
            <a:r>
              <a:rPr lang="fa-IR" dirty="0" err="1" smtClean="0"/>
              <a:t>طبيعي</a:t>
            </a:r>
            <a:r>
              <a:rPr lang="fa-IR" dirty="0" smtClean="0"/>
              <a:t> پستان: </a:t>
            </a:r>
            <a:r>
              <a:rPr lang="fa-IR" dirty="0" err="1" smtClean="0"/>
              <a:t>وقتي</a:t>
            </a:r>
            <a:r>
              <a:rPr lang="fa-IR" dirty="0" smtClean="0"/>
              <a:t> پستان به </a:t>
            </a:r>
            <a:r>
              <a:rPr lang="fa-IR" dirty="0" err="1" smtClean="0"/>
              <a:t>شير</a:t>
            </a:r>
            <a:r>
              <a:rPr lang="fa-IR" dirty="0" smtClean="0"/>
              <a:t> </a:t>
            </a:r>
            <a:r>
              <a:rPr lang="fa-IR" dirty="0" err="1" smtClean="0"/>
              <a:t>مي</a:t>
            </a:r>
            <a:r>
              <a:rPr lang="fa-IR" dirty="0" smtClean="0"/>
              <a:t> </a:t>
            </a:r>
            <a:r>
              <a:rPr lang="fa-IR" dirty="0" err="1" smtClean="0"/>
              <a:t>آيد</a:t>
            </a:r>
            <a:r>
              <a:rPr lang="fa-IR" dirty="0" smtClean="0"/>
              <a:t>، به موازات </a:t>
            </a:r>
            <a:r>
              <a:rPr lang="fa-IR" dirty="0" err="1" smtClean="0"/>
              <a:t>توليد</a:t>
            </a:r>
            <a:r>
              <a:rPr lang="fa-IR" dirty="0" smtClean="0"/>
              <a:t> </a:t>
            </a:r>
            <a:r>
              <a:rPr lang="fa-IR" dirty="0" err="1" smtClean="0"/>
              <a:t>شيربيشتر</a:t>
            </a:r>
            <a:r>
              <a:rPr lang="fa-IR" dirty="0" smtClean="0"/>
              <a:t>، خون </a:t>
            </a:r>
            <a:r>
              <a:rPr lang="fa-IR" dirty="0" err="1" smtClean="0"/>
              <a:t>بيشتري</a:t>
            </a:r>
            <a:r>
              <a:rPr lang="fa-IR" dirty="0" smtClean="0"/>
              <a:t> </a:t>
            </a:r>
            <a:r>
              <a:rPr lang="fa-IR" dirty="0" err="1" smtClean="0"/>
              <a:t>نيز</a:t>
            </a:r>
            <a:r>
              <a:rPr lang="fa-IR" dirty="0" smtClean="0"/>
              <a:t> در پستان </a:t>
            </a:r>
            <a:r>
              <a:rPr lang="fa-IR" dirty="0" err="1" smtClean="0"/>
              <a:t>جريان</a:t>
            </a:r>
            <a:r>
              <a:rPr lang="fa-IR" dirty="0" smtClean="0"/>
              <a:t> </a:t>
            </a:r>
            <a:r>
              <a:rPr lang="fa-IR" dirty="0" err="1" smtClean="0"/>
              <a:t>مي</a:t>
            </a:r>
            <a:r>
              <a:rPr lang="fa-IR" dirty="0" smtClean="0"/>
              <a:t> </a:t>
            </a:r>
            <a:r>
              <a:rPr lang="fa-IR" dirty="0" err="1" smtClean="0"/>
              <a:t>يابد</a:t>
            </a:r>
            <a:r>
              <a:rPr lang="fa-IR" dirty="0" smtClean="0"/>
              <a:t>. </a:t>
            </a:r>
            <a:r>
              <a:rPr lang="fa-IR" dirty="0" err="1" smtClean="0"/>
              <a:t>ممكن</a:t>
            </a:r>
            <a:r>
              <a:rPr lang="fa-IR" dirty="0" smtClean="0"/>
              <a:t> است پستان ها گرم ، پر و </a:t>
            </a:r>
            <a:r>
              <a:rPr lang="fa-IR" dirty="0" err="1" smtClean="0"/>
              <a:t>سنگين</a:t>
            </a:r>
            <a:r>
              <a:rPr lang="fa-IR" dirty="0" smtClean="0"/>
              <a:t> احساس </a:t>
            </a:r>
            <a:r>
              <a:rPr lang="fa-IR" dirty="0" err="1" smtClean="0"/>
              <a:t>شوند.اين</a:t>
            </a:r>
            <a:r>
              <a:rPr lang="fa-IR" dirty="0" smtClean="0"/>
              <a:t> حالت </a:t>
            </a:r>
            <a:r>
              <a:rPr lang="fa-IR" dirty="0" err="1" smtClean="0"/>
              <a:t>طبيعي</a:t>
            </a:r>
            <a:r>
              <a:rPr lang="fa-IR" dirty="0" smtClean="0"/>
              <a:t> </a:t>
            </a:r>
            <a:r>
              <a:rPr lang="fa-IR" dirty="0" err="1" smtClean="0"/>
              <a:t>است.براي</a:t>
            </a:r>
            <a:r>
              <a:rPr lang="fa-IR" dirty="0" smtClean="0"/>
              <a:t> رفع </a:t>
            </a:r>
            <a:r>
              <a:rPr lang="fa-IR" dirty="0" err="1" smtClean="0"/>
              <a:t>پري</a:t>
            </a:r>
            <a:r>
              <a:rPr lang="fa-IR" dirty="0" smtClean="0"/>
              <a:t> پستان </a:t>
            </a:r>
            <a:r>
              <a:rPr lang="fa-IR" dirty="0" err="1" smtClean="0"/>
              <a:t>بايد</a:t>
            </a:r>
            <a:r>
              <a:rPr lang="fa-IR" dirty="0" smtClean="0"/>
              <a:t> </a:t>
            </a:r>
            <a:r>
              <a:rPr lang="fa-IR" dirty="0" err="1" smtClean="0"/>
              <a:t>كودك</a:t>
            </a:r>
            <a:r>
              <a:rPr lang="fa-IR" dirty="0" smtClean="0"/>
              <a:t> </a:t>
            </a:r>
            <a:r>
              <a:rPr lang="fa-IR" dirty="0" err="1" smtClean="0"/>
              <a:t>مكرر</a:t>
            </a:r>
            <a:r>
              <a:rPr lang="fa-IR" dirty="0" smtClean="0"/>
              <a:t> </a:t>
            </a:r>
            <a:r>
              <a:rPr lang="fa-IR" dirty="0" err="1" smtClean="0"/>
              <a:t>تغذيه</a:t>
            </a:r>
            <a:r>
              <a:rPr lang="fa-IR" dirty="0" smtClean="0"/>
              <a:t> شود و </a:t>
            </a:r>
            <a:r>
              <a:rPr lang="fa-IR" dirty="0" err="1" smtClean="0"/>
              <a:t>مابين</a:t>
            </a:r>
            <a:r>
              <a:rPr lang="fa-IR" dirty="0" smtClean="0"/>
              <a:t> وعده </a:t>
            </a:r>
            <a:r>
              <a:rPr lang="fa-IR" dirty="0" err="1" smtClean="0"/>
              <a:t>هاي</a:t>
            </a:r>
            <a:r>
              <a:rPr lang="fa-IR" dirty="0" smtClean="0"/>
              <a:t> </a:t>
            </a:r>
            <a:r>
              <a:rPr lang="fa-IR" dirty="0" err="1" smtClean="0"/>
              <a:t>تغذيه</a:t>
            </a:r>
            <a:r>
              <a:rPr lang="fa-IR" dirty="0" smtClean="0"/>
              <a:t>، پستان </a:t>
            </a:r>
            <a:r>
              <a:rPr lang="fa-IR" dirty="0" err="1" smtClean="0"/>
              <a:t>راكمپرس</a:t>
            </a:r>
            <a:r>
              <a:rPr lang="fa-IR" dirty="0" smtClean="0"/>
              <a:t> سرد </a:t>
            </a:r>
            <a:r>
              <a:rPr lang="fa-IR" dirty="0" err="1" smtClean="0"/>
              <a:t>نمايند.ظرف</a:t>
            </a:r>
            <a:r>
              <a:rPr lang="fa-IR" dirty="0" smtClean="0"/>
              <a:t> چند روز پستان ها متناسب با </a:t>
            </a:r>
            <a:r>
              <a:rPr lang="fa-IR" dirty="0" err="1" smtClean="0"/>
              <a:t>نياز</a:t>
            </a:r>
            <a:r>
              <a:rPr lang="fa-IR" dirty="0" smtClean="0"/>
              <a:t> </a:t>
            </a:r>
            <a:r>
              <a:rPr lang="fa-IR" dirty="0" err="1" smtClean="0"/>
              <a:t>شيرخوار</a:t>
            </a:r>
            <a:r>
              <a:rPr lang="fa-IR" dirty="0" smtClean="0"/>
              <a:t> </a:t>
            </a:r>
            <a:r>
              <a:rPr lang="fa-IR" dirty="0" err="1" smtClean="0"/>
              <a:t>شير</a:t>
            </a:r>
            <a:r>
              <a:rPr lang="fa-IR" dirty="0" smtClean="0"/>
              <a:t> </a:t>
            </a:r>
            <a:r>
              <a:rPr lang="fa-IR" dirty="0" err="1" smtClean="0"/>
              <a:t>توليد</a:t>
            </a:r>
            <a:r>
              <a:rPr lang="fa-IR" dirty="0" smtClean="0"/>
              <a:t> </a:t>
            </a:r>
            <a:r>
              <a:rPr lang="fa-IR" dirty="0" err="1" smtClean="0"/>
              <a:t>خواهندكرد</a:t>
            </a:r>
            <a:r>
              <a:rPr lang="fa-IR" dirty="0" smtClean="0"/>
              <a:t>.</a:t>
            </a:r>
          </a:p>
          <a:p>
            <a:endParaRPr lang="fa-IR" dirty="0" smtClean="0"/>
          </a:p>
          <a:p>
            <a:r>
              <a:rPr lang="fa-IR" dirty="0" smtClean="0"/>
              <a:t>- </a:t>
            </a:r>
            <a:r>
              <a:rPr lang="fa-IR" dirty="0" err="1" smtClean="0"/>
              <a:t>اسلايد</a:t>
            </a:r>
            <a:r>
              <a:rPr lang="fa-IR" dirty="0" smtClean="0"/>
              <a:t> 3/12- </a:t>
            </a:r>
            <a:r>
              <a:rPr lang="fa-IR" dirty="0" err="1" smtClean="0"/>
              <a:t>تصوير</a:t>
            </a:r>
            <a:r>
              <a:rPr lang="fa-IR" dirty="0" smtClean="0"/>
              <a:t> </a:t>
            </a:r>
            <a:r>
              <a:rPr lang="fa-IR" dirty="0" err="1" smtClean="0"/>
              <a:t>احتقان</a:t>
            </a:r>
            <a:r>
              <a:rPr lang="fa-IR" dirty="0" smtClean="0"/>
              <a:t> را نشان </a:t>
            </a:r>
            <a:r>
              <a:rPr lang="fa-IR" dirty="0" err="1" smtClean="0"/>
              <a:t>دهيد</a:t>
            </a:r>
            <a:r>
              <a:rPr lang="fa-IR" dirty="0" smtClean="0"/>
              <a:t>.</a:t>
            </a:r>
          </a:p>
          <a:p>
            <a:r>
              <a:rPr lang="fa-IR" dirty="0" smtClean="0"/>
              <a:t>•	</a:t>
            </a:r>
            <a:r>
              <a:rPr lang="fa-IR" dirty="0" err="1" smtClean="0"/>
              <a:t>احتقان</a:t>
            </a:r>
            <a:r>
              <a:rPr lang="fa-IR" dirty="0" smtClean="0"/>
              <a:t>: چنانچه پستان از </a:t>
            </a:r>
            <a:r>
              <a:rPr lang="fa-IR" dirty="0" err="1" smtClean="0"/>
              <a:t>شير</a:t>
            </a:r>
            <a:r>
              <a:rPr lang="fa-IR" dirty="0" smtClean="0"/>
              <a:t> </a:t>
            </a:r>
            <a:r>
              <a:rPr lang="fa-IR" dirty="0" err="1" smtClean="0"/>
              <a:t>تخليه</a:t>
            </a:r>
            <a:r>
              <a:rPr lang="fa-IR" dirty="0" smtClean="0"/>
              <a:t> </a:t>
            </a:r>
            <a:r>
              <a:rPr lang="fa-IR" dirty="0" err="1" smtClean="0"/>
              <a:t>نشود،شير،خون</a:t>
            </a:r>
            <a:r>
              <a:rPr lang="fa-IR" dirty="0" smtClean="0"/>
              <a:t> </a:t>
            </a:r>
            <a:r>
              <a:rPr lang="fa-IR" dirty="0" err="1" smtClean="0"/>
              <a:t>ولنف</a:t>
            </a:r>
            <a:r>
              <a:rPr lang="fa-IR" dirty="0" smtClean="0"/>
              <a:t> موجب تورم پستان شده و </a:t>
            </a:r>
            <a:r>
              <a:rPr lang="fa-IR" dirty="0" err="1" smtClean="0"/>
              <a:t>جريان</a:t>
            </a:r>
            <a:r>
              <a:rPr lang="fa-IR" dirty="0" smtClean="0"/>
              <a:t> </a:t>
            </a:r>
            <a:r>
              <a:rPr lang="fa-IR" dirty="0" err="1" smtClean="0"/>
              <a:t>شير</a:t>
            </a:r>
            <a:r>
              <a:rPr lang="fa-IR" dirty="0" smtClean="0"/>
              <a:t> را متوقف خواهد </a:t>
            </a:r>
            <a:r>
              <a:rPr lang="fa-IR" dirty="0" err="1" smtClean="0"/>
              <a:t>كرد</a:t>
            </a:r>
            <a:r>
              <a:rPr lang="fa-IR" dirty="0" smtClean="0"/>
              <a:t>. </a:t>
            </a:r>
            <a:r>
              <a:rPr lang="fa-IR" dirty="0" err="1" smtClean="0"/>
              <a:t>اين</a:t>
            </a:r>
            <a:r>
              <a:rPr lang="fa-IR" dirty="0" smtClean="0"/>
              <a:t> حالت موجب تورم شده و پستان ها </a:t>
            </a:r>
            <a:r>
              <a:rPr lang="fa-IR" dirty="0" err="1" smtClean="0"/>
              <a:t>داغ،سفت</a:t>
            </a:r>
            <a:r>
              <a:rPr lang="fa-IR" dirty="0" smtClean="0"/>
              <a:t> و سخت و </a:t>
            </a:r>
            <a:r>
              <a:rPr lang="fa-IR" dirty="0" err="1" smtClean="0"/>
              <a:t>دردناك</a:t>
            </a:r>
            <a:r>
              <a:rPr lang="fa-IR" dirty="0" smtClean="0"/>
              <a:t> </a:t>
            </a:r>
            <a:r>
              <a:rPr lang="fa-IR" dirty="0" err="1" smtClean="0"/>
              <a:t>مي</a:t>
            </a:r>
            <a:r>
              <a:rPr lang="fa-IR" dirty="0" smtClean="0"/>
              <a:t> شوند. پستان ها سفت ،تحت فشار و براق به نظر </a:t>
            </a:r>
            <a:r>
              <a:rPr lang="fa-IR" dirty="0" err="1" smtClean="0"/>
              <a:t>مي</a:t>
            </a:r>
            <a:r>
              <a:rPr lang="fa-IR" dirty="0" smtClean="0"/>
              <a:t> </a:t>
            </a:r>
            <a:r>
              <a:rPr lang="fa-IR" dirty="0" err="1" smtClean="0"/>
              <a:t>رسند.نوك</a:t>
            </a:r>
            <a:r>
              <a:rPr lang="fa-IR" dirty="0" smtClean="0"/>
              <a:t> پستان ها </a:t>
            </a:r>
            <a:r>
              <a:rPr lang="fa-IR" dirty="0" err="1" smtClean="0"/>
              <a:t>ممكن</a:t>
            </a:r>
            <a:r>
              <a:rPr lang="fa-IR" dirty="0" smtClean="0"/>
              <a:t> است تحت فشار و صاف شده و پستان گرفتن </a:t>
            </a:r>
            <a:r>
              <a:rPr lang="fa-IR" dirty="0" err="1" smtClean="0"/>
              <a:t>براي</a:t>
            </a:r>
            <a:r>
              <a:rPr lang="fa-IR" dirty="0" smtClean="0"/>
              <a:t> </a:t>
            </a:r>
            <a:r>
              <a:rPr lang="fa-IR" dirty="0" err="1" smtClean="0"/>
              <a:t>شيرخوار</a:t>
            </a:r>
            <a:r>
              <a:rPr lang="fa-IR" dirty="0" smtClean="0"/>
              <a:t> </a:t>
            </a:r>
            <a:r>
              <a:rPr lang="fa-IR" dirty="0" err="1" smtClean="0"/>
              <a:t>مشكل</a:t>
            </a:r>
            <a:r>
              <a:rPr lang="fa-IR" dirty="0" smtClean="0"/>
              <a:t> گردد. </a:t>
            </a:r>
            <a:r>
              <a:rPr lang="fa-IR" dirty="0" err="1" smtClean="0"/>
              <a:t>اين</a:t>
            </a:r>
            <a:r>
              <a:rPr lang="fa-IR" dirty="0" smtClean="0"/>
              <a:t> حالت </a:t>
            </a:r>
            <a:r>
              <a:rPr lang="fa-IR" dirty="0" err="1" smtClean="0"/>
              <a:t>مي</a:t>
            </a:r>
            <a:r>
              <a:rPr lang="fa-IR" dirty="0" smtClean="0"/>
              <a:t> تواند موجب زخم </a:t>
            </a:r>
            <a:r>
              <a:rPr lang="fa-IR" dirty="0" err="1" smtClean="0"/>
              <a:t>نوك</a:t>
            </a:r>
            <a:r>
              <a:rPr lang="fa-IR" dirty="0" smtClean="0"/>
              <a:t> پستان شود.</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7</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96070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58</a:t>
            </a:fld>
            <a:endParaRPr lang="en-US"/>
          </a:p>
        </p:txBody>
      </p:sp>
    </p:spTree>
    <p:extLst>
      <p:ext uri="{BB962C8B-B14F-4D97-AF65-F5344CB8AC3E}">
        <p14:creationId xmlns:p14="http://schemas.microsoft.com/office/powerpoint/2010/main" val="200913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544721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Reduction</a:t>
            </a:r>
            <a:r>
              <a:rPr lang="en-US" baseline="0" dirty="0" smtClean="0"/>
              <a:t>   </a:t>
            </a:r>
          </a:p>
          <a:p>
            <a:r>
              <a:rPr lang="en-US" baseline="0" dirty="0" smtClean="0"/>
              <a:t>Lift</a:t>
            </a:r>
          </a:p>
          <a:p>
            <a:r>
              <a:rPr lang="fa-IR" dirty="0" err="1" smtClean="0"/>
              <a:t>شيوه</a:t>
            </a:r>
            <a:r>
              <a:rPr lang="fa-IR" dirty="0" smtClean="0"/>
              <a:t> ي متداول </a:t>
            </a:r>
            <a:r>
              <a:rPr lang="fa-IR" dirty="0" err="1" smtClean="0"/>
              <a:t>براي</a:t>
            </a:r>
            <a:r>
              <a:rPr lang="fa-IR" dirty="0" smtClean="0"/>
              <a:t> </a:t>
            </a:r>
            <a:r>
              <a:rPr lang="fa-IR" dirty="0" err="1" smtClean="0"/>
              <a:t>كوچك</a:t>
            </a:r>
            <a:r>
              <a:rPr lang="fa-IR" dirty="0" smtClean="0"/>
              <a:t> </a:t>
            </a:r>
            <a:r>
              <a:rPr lang="fa-IR" dirty="0" err="1" smtClean="0"/>
              <a:t>كردن</a:t>
            </a:r>
            <a:r>
              <a:rPr lang="fa-IR" dirty="0" smtClean="0"/>
              <a:t> </a:t>
            </a:r>
            <a:r>
              <a:rPr lang="fa-IR" dirty="0" err="1" smtClean="0"/>
              <a:t>سايز</a:t>
            </a:r>
            <a:r>
              <a:rPr lang="fa-IR" dirty="0" smtClean="0"/>
              <a:t> پستان </a:t>
            </a:r>
            <a:r>
              <a:rPr lang="fa-IR" dirty="0" err="1" smtClean="0"/>
              <a:t>شيوه</a:t>
            </a:r>
            <a:r>
              <a:rPr lang="fa-IR" dirty="0" smtClean="0"/>
              <a:t> </a:t>
            </a:r>
            <a:r>
              <a:rPr lang="fa-IR" dirty="0" err="1" smtClean="0"/>
              <a:t>جابجايي</a:t>
            </a:r>
            <a:r>
              <a:rPr lang="fa-IR" dirty="0" smtClean="0"/>
              <a:t>  است </a:t>
            </a:r>
            <a:r>
              <a:rPr lang="fa-IR" dirty="0" err="1" smtClean="0"/>
              <a:t>كه</a:t>
            </a:r>
            <a:r>
              <a:rPr lang="fa-IR" dirty="0" smtClean="0"/>
              <a:t> در آن </a:t>
            </a:r>
            <a:r>
              <a:rPr lang="fa-IR" dirty="0" err="1" smtClean="0"/>
              <a:t>تركيب</a:t>
            </a:r>
            <a:r>
              <a:rPr lang="fa-IR" dirty="0" smtClean="0"/>
              <a:t> </a:t>
            </a:r>
            <a:r>
              <a:rPr lang="fa-IR" dirty="0" err="1" smtClean="0"/>
              <a:t>نوك</a:t>
            </a:r>
            <a:r>
              <a:rPr lang="fa-IR" dirty="0" smtClean="0"/>
              <a:t> پستان-هاله از قسمت ساقه </a:t>
            </a:r>
            <a:r>
              <a:rPr lang="fa-IR" dirty="0" err="1" smtClean="0"/>
              <a:t>اصلي</a:t>
            </a:r>
            <a:r>
              <a:rPr lang="fa-IR" dirty="0" smtClean="0"/>
              <a:t> با غدد پستان در ارتباط </a:t>
            </a:r>
            <a:r>
              <a:rPr lang="fa-IR" dirty="0" err="1" smtClean="0"/>
              <a:t>باقي</a:t>
            </a:r>
            <a:r>
              <a:rPr lang="fa-IR" dirty="0" smtClean="0"/>
              <a:t> </a:t>
            </a:r>
            <a:r>
              <a:rPr lang="fa-IR" dirty="0" err="1" smtClean="0"/>
              <a:t>مي</a:t>
            </a:r>
            <a:r>
              <a:rPr lang="fa-IR" dirty="0" smtClean="0"/>
              <a:t> ماند و بخش </a:t>
            </a:r>
            <a:r>
              <a:rPr lang="fa-IR" dirty="0" err="1" smtClean="0"/>
              <a:t>مثلثي</a:t>
            </a:r>
            <a:r>
              <a:rPr lang="fa-IR" dirty="0" smtClean="0"/>
              <a:t> </a:t>
            </a:r>
            <a:r>
              <a:rPr lang="fa-IR" dirty="0" err="1" smtClean="0"/>
              <a:t>زير</a:t>
            </a:r>
            <a:r>
              <a:rPr lang="fa-IR" dirty="0" smtClean="0"/>
              <a:t> پستان از </a:t>
            </a:r>
            <a:r>
              <a:rPr lang="fa-IR" dirty="0" err="1" smtClean="0"/>
              <a:t>كناره</a:t>
            </a:r>
            <a:r>
              <a:rPr lang="fa-IR" dirty="0" smtClean="0"/>
              <a:t> ها برداشته </a:t>
            </a:r>
            <a:r>
              <a:rPr lang="fa-IR" dirty="0" err="1" smtClean="0"/>
              <a:t>مي</a:t>
            </a:r>
            <a:r>
              <a:rPr lang="fa-IR" dirty="0" smtClean="0"/>
              <a:t> شود. </a:t>
            </a:r>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69</a:t>
            </a:fld>
            <a:endParaRPr lang="en-US"/>
          </a:p>
        </p:txBody>
      </p:sp>
    </p:spTree>
    <p:extLst>
      <p:ext uri="{BB962C8B-B14F-4D97-AF65-F5344CB8AC3E}">
        <p14:creationId xmlns:p14="http://schemas.microsoft.com/office/powerpoint/2010/main" val="285469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fa-IR" dirty="0" err="1" smtClean="0"/>
              <a:t>پري</a:t>
            </a:r>
            <a:r>
              <a:rPr lang="fa-IR" dirty="0" smtClean="0"/>
              <a:t> </a:t>
            </a:r>
            <a:r>
              <a:rPr lang="fa-IR" dirty="0" err="1" smtClean="0"/>
              <a:t>طبيعي</a:t>
            </a:r>
            <a:r>
              <a:rPr lang="fa-IR" dirty="0" smtClean="0"/>
              <a:t> پستان: </a:t>
            </a:r>
            <a:r>
              <a:rPr lang="fa-IR" dirty="0" err="1" smtClean="0"/>
              <a:t>وقتي</a:t>
            </a:r>
            <a:r>
              <a:rPr lang="fa-IR" dirty="0" smtClean="0"/>
              <a:t> پستان به </a:t>
            </a:r>
            <a:r>
              <a:rPr lang="fa-IR" dirty="0" err="1" smtClean="0"/>
              <a:t>شير</a:t>
            </a:r>
            <a:r>
              <a:rPr lang="fa-IR" dirty="0" smtClean="0"/>
              <a:t> </a:t>
            </a:r>
            <a:r>
              <a:rPr lang="fa-IR" dirty="0" err="1" smtClean="0"/>
              <a:t>مي</a:t>
            </a:r>
            <a:r>
              <a:rPr lang="fa-IR" dirty="0" smtClean="0"/>
              <a:t> </a:t>
            </a:r>
            <a:r>
              <a:rPr lang="fa-IR" dirty="0" err="1" smtClean="0"/>
              <a:t>آيد</a:t>
            </a:r>
            <a:r>
              <a:rPr lang="fa-IR" dirty="0" smtClean="0"/>
              <a:t>، به موازات </a:t>
            </a:r>
            <a:r>
              <a:rPr lang="fa-IR" dirty="0" err="1" smtClean="0"/>
              <a:t>توليد</a:t>
            </a:r>
            <a:r>
              <a:rPr lang="fa-IR" dirty="0" smtClean="0"/>
              <a:t> </a:t>
            </a:r>
            <a:r>
              <a:rPr lang="fa-IR" dirty="0" err="1" smtClean="0"/>
              <a:t>شيربيشتر</a:t>
            </a:r>
            <a:r>
              <a:rPr lang="fa-IR" dirty="0" smtClean="0"/>
              <a:t>، خون </a:t>
            </a:r>
            <a:r>
              <a:rPr lang="fa-IR" dirty="0" err="1" smtClean="0"/>
              <a:t>بيشتري</a:t>
            </a:r>
            <a:r>
              <a:rPr lang="fa-IR" dirty="0" smtClean="0"/>
              <a:t> </a:t>
            </a:r>
            <a:r>
              <a:rPr lang="fa-IR" dirty="0" err="1" smtClean="0"/>
              <a:t>نيز</a:t>
            </a:r>
            <a:r>
              <a:rPr lang="fa-IR" dirty="0" smtClean="0"/>
              <a:t> در پستان </a:t>
            </a:r>
            <a:r>
              <a:rPr lang="fa-IR" dirty="0" err="1" smtClean="0"/>
              <a:t>جريان</a:t>
            </a:r>
            <a:r>
              <a:rPr lang="fa-IR" dirty="0" smtClean="0"/>
              <a:t> </a:t>
            </a:r>
            <a:r>
              <a:rPr lang="fa-IR" dirty="0" err="1" smtClean="0"/>
              <a:t>مي</a:t>
            </a:r>
            <a:r>
              <a:rPr lang="fa-IR" dirty="0" smtClean="0"/>
              <a:t> </a:t>
            </a:r>
            <a:r>
              <a:rPr lang="fa-IR" dirty="0" err="1" smtClean="0"/>
              <a:t>يابد</a:t>
            </a:r>
            <a:r>
              <a:rPr lang="fa-IR" dirty="0" smtClean="0"/>
              <a:t>. </a:t>
            </a:r>
            <a:r>
              <a:rPr lang="fa-IR" dirty="0" err="1" smtClean="0"/>
              <a:t>ممكن</a:t>
            </a:r>
            <a:r>
              <a:rPr lang="fa-IR" dirty="0" smtClean="0"/>
              <a:t> است پستان ها گرم ، پر و </a:t>
            </a:r>
            <a:r>
              <a:rPr lang="fa-IR" dirty="0" err="1" smtClean="0"/>
              <a:t>سنگين</a:t>
            </a:r>
            <a:r>
              <a:rPr lang="fa-IR" dirty="0" smtClean="0"/>
              <a:t> احساس </a:t>
            </a:r>
            <a:r>
              <a:rPr lang="fa-IR" dirty="0" err="1" smtClean="0"/>
              <a:t>شوند.اين</a:t>
            </a:r>
            <a:r>
              <a:rPr lang="fa-IR" dirty="0" smtClean="0"/>
              <a:t> حالت </a:t>
            </a:r>
            <a:r>
              <a:rPr lang="fa-IR" dirty="0" err="1" smtClean="0"/>
              <a:t>طبيعي</a:t>
            </a:r>
            <a:r>
              <a:rPr lang="fa-IR" dirty="0" smtClean="0"/>
              <a:t> </a:t>
            </a:r>
            <a:r>
              <a:rPr lang="fa-IR" dirty="0" err="1" smtClean="0"/>
              <a:t>است.براي</a:t>
            </a:r>
            <a:r>
              <a:rPr lang="fa-IR" dirty="0" smtClean="0"/>
              <a:t> رفع </a:t>
            </a:r>
            <a:r>
              <a:rPr lang="fa-IR" dirty="0" err="1" smtClean="0"/>
              <a:t>پري</a:t>
            </a:r>
            <a:r>
              <a:rPr lang="fa-IR" dirty="0" smtClean="0"/>
              <a:t> پستان </a:t>
            </a:r>
            <a:r>
              <a:rPr lang="fa-IR" dirty="0" err="1" smtClean="0"/>
              <a:t>بايد</a:t>
            </a:r>
            <a:r>
              <a:rPr lang="fa-IR" dirty="0" smtClean="0"/>
              <a:t> </a:t>
            </a:r>
            <a:r>
              <a:rPr lang="fa-IR" dirty="0" err="1" smtClean="0"/>
              <a:t>كودك</a:t>
            </a:r>
            <a:r>
              <a:rPr lang="fa-IR" dirty="0" smtClean="0"/>
              <a:t> </a:t>
            </a:r>
            <a:r>
              <a:rPr lang="fa-IR" dirty="0" err="1" smtClean="0"/>
              <a:t>مكرر</a:t>
            </a:r>
            <a:r>
              <a:rPr lang="fa-IR" dirty="0" smtClean="0"/>
              <a:t> </a:t>
            </a:r>
            <a:r>
              <a:rPr lang="fa-IR" dirty="0" err="1" smtClean="0"/>
              <a:t>تغذيه</a:t>
            </a:r>
            <a:r>
              <a:rPr lang="fa-IR" dirty="0" smtClean="0"/>
              <a:t> شود و </a:t>
            </a:r>
            <a:r>
              <a:rPr lang="fa-IR" dirty="0" err="1" smtClean="0"/>
              <a:t>مابين</a:t>
            </a:r>
            <a:r>
              <a:rPr lang="fa-IR" dirty="0" smtClean="0"/>
              <a:t> وعده </a:t>
            </a:r>
            <a:r>
              <a:rPr lang="fa-IR" dirty="0" err="1" smtClean="0"/>
              <a:t>هاي</a:t>
            </a:r>
            <a:r>
              <a:rPr lang="fa-IR" dirty="0" smtClean="0"/>
              <a:t> </a:t>
            </a:r>
            <a:r>
              <a:rPr lang="fa-IR" dirty="0" err="1" smtClean="0"/>
              <a:t>تغذيه</a:t>
            </a:r>
            <a:r>
              <a:rPr lang="fa-IR" dirty="0" smtClean="0"/>
              <a:t>، پستان </a:t>
            </a:r>
            <a:r>
              <a:rPr lang="fa-IR" dirty="0" err="1" smtClean="0"/>
              <a:t>راكمپرس</a:t>
            </a:r>
            <a:r>
              <a:rPr lang="fa-IR" dirty="0" smtClean="0"/>
              <a:t> سرد </a:t>
            </a:r>
            <a:r>
              <a:rPr lang="fa-IR" dirty="0" err="1" smtClean="0"/>
              <a:t>نمايند.ظرف</a:t>
            </a:r>
            <a:r>
              <a:rPr lang="fa-IR" dirty="0" smtClean="0"/>
              <a:t> چند روز پستان ها متناسب با </a:t>
            </a:r>
            <a:r>
              <a:rPr lang="fa-IR" dirty="0" err="1" smtClean="0"/>
              <a:t>نياز</a:t>
            </a:r>
            <a:r>
              <a:rPr lang="fa-IR" dirty="0" smtClean="0"/>
              <a:t> </a:t>
            </a:r>
            <a:r>
              <a:rPr lang="fa-IR" dirty="0" err="1" smtClean="0"/>
              <a:t>شيرخوار</a:t>
            </a:r>
            <a:r>
              <a:rPr lang="fa-IR" dirty="0" smtClean="0"/>
              <a:t> </a:t>
            </a:r>
            <a:r>
              <a:rPr lang="fa-IR" dirty="0" err="1" smtClean="0"/>
              <a:t>شير</a:t>
            </a:r>
            <a:r>
              <a:rPr lang="fa-IR" dirty="0" smtClean="0"/>
              <a:t> </a:t>
            </a:r>
            <a:r>
              <a:rPr lang="fa-IR" dirty="0" err="1" smtClean="0"/>
              <a:t>توليد</a:t>
            </a:r>
            <a:r>
              <a:rPr lang="fa-IR" dirty="0" smtClean="0"/>
              <a:t> </a:t>
            </a:r>
            <a:r>
              <a:rPr lang="fa-IR" dirty="0" err="1" smtClean="0"/>
              <a:t>خواهندكرد</a:t>
            </a:r>
            <a:r>
              <a:rPr lang="fa-IR" dirty="0" smtClean="0"/>
              <a:t>.</a:t>
            </a:r>
          </a:p>
          <a:p>
            <a:endParaRPr lang="fa-IR" dirty="0" smtClean="0"/>
          </a:p>
          <a:p>
            <a:r>
              <a:rPr lang="fa-IR" dirty="0" smtClean="0"/>
              <a:t>- </a:t>
            </a:r>
            <a:r>
              <a:rPr lang="fa-IR" dirty="0" err="1" smtClean="0"/>
              <a:t>اسلايد</a:t>
            </a:r>
            <a:r>
              <a:rPr lang="fa-IR" dirty="0" smtClean="0"/>
              <a:t> 3/12- </a:t>
            </a:r>
            <a:r>
              <a:rPr lang="fa-IR" dirty="0" err="1" smtClean="0"/>
              <a:t>تصوير</a:t>
            </a:r>
            <a:r>
              <a:rPr lang="fa-IR" dirty="0" smtClean="0"/>
              <a:t> </a:t>
            </a:r>
            <a:r>
              <a:rPr lang="fa-IR" dirty="0" err="1" smtClean="0"/>
              <a:t>احتقان</a:t>
            </a:r>
            <a:r>
              <a:rPr lang="fa-IR" dirty="0" smtClean="0"/>
              <a:t> را نشان </a:t>
            </a:r>
            <a:r>
              <a:rPr lang="fa-IR" dirty="0" err="1" smtClean="0"/>
              <a:t>دهيد</a:t>
            </a:r>
            <a:r>
              <a:rPr lang="fa-IR" dirty="0" smtClean="0"/>
              <a:t>.</a:t>
            </a:r>
          </a:p>
          <a:p>
            <a:r>
              <a:rPr lang="fa-IR" dirty="0" smtClean="0"/>
              <a:t>•	</a:t>
            </a:r>
            <a:r>
              <a:rPr lang="fa-IR" dirty="0" err="1" smtClean="0"/>
              <a:t>احتقان</a:t>
            </a:r>
            <a:r>
              <a:rPr lang="fa-IR" dirty="0" smtClean="0"/>
              <a:t>: چنانچه پستان از </a:t>
            </a:r>
            <a:r>
              <a:rPr lang="fa-IR" dirty="0" err="1" smtClean="0"/>
              <a:t>شير</a:t>
            </a:r>
            <a:r>
              <a:rPr lang="fa-IR" dirty="0" smtClean="0"/>
              <a:t> </a:t>
            </a:r>
            <a:r>
              <a:rPr lang="fa-IR" dirty="0" err="1" smtClean="0"/>
              <a:t>تخليه</a:t>
            </a:r>
            <a:r>
              <a:rPr lang="fa-IR" dirty="0" smtClean="0"/>
              <a:t> </a:t>
            </a:r>
            <a:r>
              <a:rPr lang="fa-IR" dirty="0" err="1" smtClean="0"/>
              <a:t>نشود،شير،خون</a:t>
            </a:r>
            <a:r>
              <a:rPr lang="fa-IR" dirty="0" smtClean="0"/>
              <a:t> </a:t>
            </a:r>
            <a:r>
              <a:rPr lang="fa-IR" dirty="0" err="1" smtClean="0"/>
              <a:t>ولنف</a:t>
            </a:r>
            <a:r>
              <a:rPr lang="fa-IR" dirty="0" smtClean="0"/>
              <a:t> موجب تورم پستان شده و </a:t>
            </a:r>
            <a:r>
              <a:rPr lang="fa-IR" dirty="0" err="1" smtClean="0"/>
              <a:t>جريان</a:t>
            </a:r>
            <a:r>
              <a:rPr lang="fa-IR" dirty="0" smtClean="0"/>
              <a:t> </a:t>
            </a:r>
            <a:r>
              <a:rPr lang="fa-IR" dirty="0" err="1" smtClean="0"/>
              <a:t>شير</a:t>
            </a:r>
            <a:r>
              <a:rPr lang="fa-IR" dirty="0" smtClean="0"/>
              <a:t> را متوقف خواهد </a:t>
            </a:r>
            <a:r>
              <a:rPr lang="fa-IR" dirty="0" err="1" smtClean="0"/>
              <a:t>كرد</a:t>
            </a:r>
            <a:r>
              <a:rPr lang="fa-IR" dirty="0" smtClean="0"/>
              <a:t>. </a:t>
            </a:r>
            <a:r>
              <a:rPr lang="fa-IR" dirty="0" err="1" smtClean="0"/>
              <a:t>اين</a:t>
            </a:r>
            <a:r>
              <a:rPr lang="fa-IR" dirty="0" smtClean="0"/>
              <a:t> حالت موجب تورم شده و پستان ها </a:t>
            </a:r>
            <a:r>
              <a:rPr lang="fa-IR" dirty="0" err="1" smtClean="0"/>
              <a:t>داغ،سفت</a:t>
            </a:r>
            <a:r>
              <a:rPr lang="fa-IR" dirty="0" smtClean="0"/>
              <a:t> و سخت و </a:t>
            </a:r>
            <a:r>
              <a:rPr lang="fa-IR" dirty="0" err="1" smtClean="0"/>
              <a:t>دردناك</a:t>
            </a:r>
            <a:r>
              <a:rPr lang="fa-IR" dirty="0" smtClean="0"/>
              <a:t> </a:t>
            </a:r>
            <a:r>
              <a:rPr lang="fa-IR" dirty="0" err="1" smtClean="0"/>
              <a:t>مي</a:t>
            </a:r>
            <a:r>
              <a:rPr lang="fa-IR" dirty="0" smtClean="0"/>
              <a:t> شوند. پستان ها سفت ،تحت فشار و براق به نظر </a:t>
            </a:r>
            <a:r>
              <a:rPr lang="fa-IR" dirty="0" err="1" smtClean="0"/>
              <a:t>مي</a:t>
            </a:r>
            <a:r>
              <a:rPr lang="fa-IR" dirty="0" smtClean="0"/>
              <a:t> </a:t>
            </a:r>
            <a:r>
              <a:rPr lang="fa-IR" dirty="0" err="1" smtClean="0"/>
              <a:t>رسند.نوك</a:t>
            </a:r>
            <a:r>
              <a:rPr lang="fa-IR" dirty="0" smtClean="0"/>
              <a:t> پستان ها </a:t>
            </a:r>
            <a:r>
              <a:rPr lang="fa-IR" dirty="0" err="1" smtClean="0"/>
              <a:t>ممكن</a:t>
            </a:r>
            <a:r>
              <a:rPr lang="fa-IR" dirty="0" smtClean="0"/>
              <a:t> است تحت فشار و صاف شده و پستان گرفتن </a:t>
            </a:r>
            <a:r>
              <a:rPr lang="fa-IR" dirty="0" err="1" smtClean="0"/>
              <a:t>براي</a:t>
            </a:r>
            <a:r>
              <a:rPr lang="fa-IR" dirty="0" smtClean="0"/>
              <a:t> </a:t>
            </a:r>
            <a:r>
              <a:rPr lang="fa-IR" dirty="0" err="1" smtClean="0"/>
              <a:t>شيرخوار</a:t>
            </a:r>
            <a:r>
              <a:rPr lang="fa-IR" dirty="0" smtClean="0"/>
              <a:t> </a:t>
            </a:r>
            <a:r>
              <a:rPr lang="fa-IR" dirty="0" err="1" smtClean="0"/>
              <a:t>مشكل</a:t>
            </a:r>
            <a:r>
              <a:rPr lang="fa-IR" dirty="0" smtClean="0"/>
              <a:t> گردد. </a:t>
            </a:r>
            <a:r>
              <a:rPr lang="fa-IR" dirty="0" err="1" smtClean="0"/>
              <a:t>اين</a:t>
            </a:r>
            <a:r>
              <a:rPr lang="fa-IR" dirty="0" smtClean="0"/>
              <a:t> حالت </a:t>
            </a:r>
            <a:r>
              <a:rPr lang="fa-IR" dirty="0" err="1" smtClean="0"/>
              <a:t>مي</a:t>
            </a:r>
            <a:r>
              <a:rPr lang="fa-IR" dirty="0" smtClean="0"/>
              <a:t> تواند موجب زخم </a:t>
            </a:r>
            <a:r>
              <a:rPr lang="fa-IR" dirty="0" err="1" smtClean="0"/>
              <a:t>نوك</a:t>
            </a:r>
            <a:r>
              <a:rPr lang="fa-IR" dirty="0" smtClean="0"/>
              <a:t> پستان شود.</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8</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سیکل معیوب</a:t>
            </a:r>
          </a:p>
          <a:p>
            <a:r>
              <a:rPr lang="fa-IR" b="1" dirty="0" smtClean="0"/>
              <a:t>احتقان&gt; </a:t>
            </a:r>
            <a:r>
              <a:rPr lang="fa-IR" b="1" dirty="0" err="1" smtClean="0"/>
              <a:t>ادم</a:t>
            </a:r>
            <a:r>
              <a:rPr lang="fa-IR" b="1" dirty="0" smtClean="0"/>
              <a:t> &gt; کاهش جریان&gt;احتقان</a:t>
            </a:r>
            <a:endParaRPr lang="fa-IR" b="1"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سیکل معیوب</a:t>
            </a:r>
          </a:p>
          <a:p>
            <a:r>
              <a:rPr lang="fa-IR" b="1" dirty="0" smtClean="0"/>
              <a:t>احتقان&gt; </a:t>
            </a:r>
            <a:r>
              <a:rPr lang="fa-IR" b="1" dirty="0" err="1" smtClean="0"/>
              <a:t>ادم</a:t>
            </a:r>
            <a:r>
              <a:rPr lang="fa-IR" b="1" dirty="0" smtClean="0"/>
              <a:t> &gt; کاهش جریان&gt;احتقان</a:t>
            </a:r>
            <a:endParaRPr lang="fa-IR" b="1"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9229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سیکل معیوب</a:t>
            </a:r>
          </a:p>
          <a:p>
            <a:r>
              <a:rPr lang="fa-IR" b="1" dirty="0" smtClean="0"/>
              <a:t>احتقان&gt; </a:t>
            </a:r>
            <a:r>
              <a:rPr lang="fa-IR" b="1" dirty="0" err="1" smtClean="0"/>
              <a:t>ادم</a:t>
            </a:r>
            <a:r>
              <a:rPr lang="fa-IR" b="1" dirty="0" smtClean="0"/>
              <a:t> &gt; کاهش جریان&gt;احتقان</a:t>
            </a:r>
            <a:endParaRPr lang="fa-IR" b="1"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onset of </a:t>
            </a:r>
            <a:r>
              <a:rPr lang="en-US" dirty="0" err="1" smtClean="0"/>
              <a:t>lactogenesis</a:t>
            </a:r>
            <a:r>
              <a:rPr lang="en-US" dirty="0" smtClean="0"/>
              <a:t> II (secretory activation) occurs sooner in multiparous compared to </a:t>
            </a:r>
            <a:r>
              <a:rPr lang="en-US" dirty="0" err="1" smtClean="0"/>
              <a:t>primiparous</a:t>
            </a:r>
            <a:r>
              <a:rPr lang="en-US" dirty="0" smtClean="0"/>
              <a:t> women and tends to resolve more rapidly than in </a:t>
            </a:r>
            <a:r>
              <a:rPr lang="en-US" dirty="0" err="1" smtClean="0"/>
              <a:t>primiparous</a:t>
            </a:r>
            <a:r>
              <a:rPr lang="en-US" dirty="0" smtClean="0"/>
              <a:t> women</a:t>
            </a:r>
          </a:p>
          <a:p>
            <a:pPr marL="171450" indent="-171450">
              <a:buFont typeface="Arial" panose="020B0604020202020204" pitchFamily="34" charset="0"/>
              <a:buChar char="•"/>
            </a:pPr>
            <a:r>
              <a:rPr lang="en-US" dirty="0" smtClean="0"/>
              <a:t>women who underwent cesarean section typically experienced peak engorgement 24–48 hours later than those who gave birth vaginally.</a:t>
            </a:r>
          </a:p>
          <a:p>
            <a:r>
              <a:rPr lang="fa-IR" dirty="0" smtClean="0"/>
              <a:t>•</a:t>
            </a:r>
            <a:r>
              <a:rPr lang="en-US" dirty="0" smtClean="0"/>
              <a:t>Large amounts of intravenous ﬂuids given during labor appear to be associated with an earlier and more prolonged maternal perception of breast fullness and tenderness as well as increased levels of breast edema extending beyond day 9 postpartum.</a:t>
            </a:r>
          </a:p>
          <a:p>
            <a:r>
              <a:rPr lang="en-US" dirty="0" smtClean="0"/>
              <a:t>Women who experience premenstrual breast tenderness and engorgement may be more likely to develop more severe engorgement postpartum.</a:t>
            </a:r>
          </a:p>
          <a:p>
            <a:pPr marL="171450" indent="-171450">
              <a:buFont typeface="Arial" panose="020B0604020202020204" pitchFamily="34" charset="0"/>
              <a:buChar char="•"/>
            </a:pPr>
            <a:r>
              <a:rPr lang="en-US" dirty="0" smtClean="0"/>
              <a:t>It is not uncommon for women who have undergone any breast surgery or lumpectomy to experience engorgement,</a:t>
            </a:r>
          </a:p>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en-US" dirty="0" smtClean="0"/>
              <a:t>Serrapeptase,Ultrasound, Breast shell</a:t>
            </a:r>
          </a:p>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9646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en-US" dirty="0" smtClean="0"/>
              <a:t>Serrapeptase,Ultrasound, Breast shell</a:t>
            </a:r>
          </a:p>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00774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fa-IR">
                <a:solidFill>
                  <a:prstClr val="black"/>
                </a:solidFill>
                <a:latin typeface="Arial" pitchFamily="34" charset="0"/>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logo final moavenat copy.tif"/>
          <p:cNvPicPr>
            <a:picLocks noChangeAspect="1"/>
          </p:cNvPicPr>
          <p:nvPr userDrawn="1"/>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t="14444" b="24445"/>
          <a:stretch>
            <a:fillRect/>
          </a:stretch>
        </p:blipFill>
        <p:spPr bwMode="auto">
          <a:xfrm>
            <a:off x="3714744" y="304800"/>
            <a:ext cx="16367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Tree>
    <p:extLst>
      <p:ext uri="{BB962C8B-B14F-4D97-AF65-F5344CB8AC3E}">
        <p14:creationId xmlns:p14="http://schemas.microsoft.com/office/powerpoint/2010/main" val="395406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D4322227-A2C0-497B-978A-3B850B4BB6DA}" type="datetime8">
              <a:rPr lang="fa-IR">
                <a:solidFill>
                  <a:prstClr val="black"/>
                </a:solidFill>
              </a:rPr>
              <a:pPr>
                <a:defRPr/>
              </a:pPr>
              <a:t>11 ژوئيه 22</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0424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8099146C-F68F-4ECB-8711-0F2E60761E41}" type="datetime8">
              <a:rPr lang="fa-IR">
                <a:solidFill>
                  <a:prstClr val="black"/>
                </a:solidFill>
              </a:rPr>
              <a:pPr>
                <a:defRPr/>
              </a:pPr>
              <a:t>11 ژوئيه 22</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78481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extLst/>
          </a:lstStyle>
          <a:p>
            <a:pPr>
              <a:defRPr/>
            </a:pPr>
            <a:fld id="{979A681A-1B13-41B5-884C-C5D05421DE29}" type="datetime8">
              <a:rPr lang="fa-IR">
                <a:solidFill>
                  <a:prstClr val="black"/>
                </a:solidFill>
              </a:rPr>
              <a:pPr>
                <a:defRPr/>
              </a:pPr>
              <a:t>11 ژوئيه 22</a:t>
            </a:fld>
            <a:endParaRPr lang="fa-IR" dirty="0">
              <a:solidFill>
                <a:prstClr val="black"/>
              </a:solidFill>
            </a:endParaRPr>
          </a:p>
        </p:txBody>
      </p:sp>
      <p:sp>
        <p:nvSpPr>
          <p:cNvPr id="6" name="Footer Placeholder 4"/>
          <p:cNvSpPr>
            <a:spLocks noGrp="1"/>
          </p:cNvSpPr>
          <p:nvPr>
            <p:ph type="ftr" sz="quarter" idx="11"/>
          </p:nvPr>
        </p:nvSpPr>
        <p:spPr>
          <a:xfrm>
            <a:off x="4379913" y="6408738"/>
            <a:ext cx="2351087" cy="365125"/>
          </a:xfrm>
          <a:prstGeom prst="rect">
            <a:avLst/>
          </a:prstGeom>
        </p:spPr>
        <p:txBody>
          <a:bodyPr/>
          <a:lstStyle>
            <a:lvl1pPr algn="ctr" rtl="1" fontAlgn="auto">
              <a:spcBef>
                <a:spcPts val="0"/>
              </a:spcBef>
              <a:spcAft>
                <a:spcPts val="0"/>
              </a:spcAft>
              <a:defRPr sz="1400" b="1">
                <a:latin typeface="+mn-lt"/>
                <a:cs typeface="B Yagut" pitchFamily="2" charset="-78"/>
              </a:defRPr>
            </a:lvl1pPr>
            <a:extLst/>
          </a:lstStyle>
          <a:p>
            <a:pPr>
              <a:defRPr/>
            </a:pPr>
            <a:r>
              <a:rPr lang="fa-IR">
                <a:solidFill>
                  <a:prstClr val="black"/>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214633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231DFCD-FB77-4DE6-B2CC-6FF203495E49}" type="datetime8">
              <a:rPr lang="fa-IR">
                <a:solidFill>
                  <a:prstClr val="white"/>
                </a:solidFill>
              </a:rPr>
              <a:pPr>
                <a:defRPr/>
              </a:pPr>
              <a:t>11 ژوئيه 22</a:t>
            </a:fld>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2025111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6DE59C7B-E2AB-4541-BAEF-8BAB74F8E652}" type="datetime8">
              <a:rPr lang="fa-IR">
                <a:solidFill>
                  <a:prstClr val="white"/>
                </a:solidFill>
              </a:rPr>
              <a:pPr>
                <a:defRPr/>
              </a:pPr>
              <a:t>11 ژوئيه 22</a:t>
            </a:fld>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41804272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0840D4AA-27D4-41C4-BFB2-16A2F1B8E079}" type="datetime8">
              <a:rPr lang="fa-IR">
                <a:solidFill>
                  <a:prstClr val="black"/>
                </a:solidFill>
              </a:rPr>
              <a:pPr>
                <a:defRPr/>
              </a:pPr>
              <a:t>11 ژوئيه 22</a:t>
            </a:fld>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6811166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2085E94A-5A99-4FEC-B3DB-79BC6CD116B4}" type="datetime8">
              <a:rPr lang="fa-IR">
                <a:solidFill>
                  <a:prstClr val="white"/>
                </a:solidFill>
              </a:rPr>
              <a:pPr>
                <a:defRPr/>
              </a:pPr>
              <a:t>11 ژوئيه 22</a:t>
            </a:fld>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59818249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360FB47D-9166-4B36-BCF5-21BF2D92A47E}" type="datetime8">
              <a:rPr lang="fa-IR">
                <a:solidFill>
                  <a:prstClr val="black"/>
                </a:solidFill>
              </a:rPr>
              <a:pPr>
                <a:defRPr/>
              </a:pPr>
              <a:t>11 ژوئيه 22</a:t>
            </a:fld>
            <a:endParaRPr lang="fa-IR">
              <a:solidFill>
                <a:prstClr val="black"/>
              </a:solidFill>
            </a:endParaRP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380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903E9E74-05A3-4366-A7D0-1E7D00D7C979}" type="datetime8">
              <a:rPr lang="fa-IR">
                <a:solidFill>
                  <a:prstClr val="black"/>
                </a:solidFill>
              </a:rPr>
              <a:pPr>
                <a:defRPr/>
              </a:pPr>
              <a:t>11 ژوئيه 22</a:t>
            </a:fld>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88580066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white"/>
              </a:solidFill>
              <a:cs typeface="Arial" pitchFamily="34" charset="0"/>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fa-IR">
              <a:solidFill>
                <a:prstClr val="white"/>
              </a:solidFill>
              <a:latin typeface="Arial" pitchFamily="34" charset="0"/>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9CBFC792-2CB2-4E05-9C4E-006BCEE2C476}" type="datetime8">
              <a:rPr lang="fa-IR">
                <a:solidFill>
                  <a:prstClr val="white"/>
                </a:solidFill>
              </a:rPr>
              <a:pPr>
                <a:defRPr/>
              </a:pPr>
              <a:t>11 ژوئيه 22</a:t>
            </a:fld>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r>
              <a:rPr lang="fa-IR">
                <a:solidFill>
                  <a:prstClr val="white"/>
                </a:solidFill>
              </a:rPr>
              <a:t>معاونت بهداشت</a:t>
            </a: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2437089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fa-IR">
              <a:solidFill>
                <a:prstClr val="black"/>
              </a:solidFill>
              <a:latin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fld id="{BD5BEAAF-77F3-4B9E-83D4-7AFADA4381AE}" type="datetime8">
              <a:rPr lang="fa-IR">
                <a:solidFill>
                  <a:prstClr val="black"/>
                </a:solidFill>
              </a:rPr>
              <a:pPr>
                <a:defRPr/>
              </a:pPr>
              <a:t>11 ژوئيه 22</a:t>
            </a:fld>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74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jpeg"/><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file:///D:\slides\Update%20slides\new%20pic\my%20pic%20and%20position\my%20pic%20and%20movies\RPS%20%20%20breast\&#1778;&#1776;&#1777;&#1781;&#1776;&#1784;&#1777;&#1783;_&#1776;&#1785;&#1780;&#1779;&#1778;&#1785;.mp4"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file:///D:\slides\Update%20slides\96sarem\&#1662;&#1610;&#1588;&#1711;&#1610;&#1585;&#1610;%20&#1608;%20&#1585;&#1601;&#1593;%20&#1605;&#1588;&#1603;&#1604;&#1575;&#1578;%20&#1662;&#1587;&#1578;&#1575;&#1606;&#1610;\video%20(2).mp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file:///D:\slides\Update%20slides\96%20semnan\movi\RPS%20%20MOTHER%20%20&#1778;&#1776;&#1777;&#1783;&#1776;&#1784;&#1777;&#1778;_&#1777;&#1785;&#1778;&#1784;&#1776;&#1784;.mp4"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file:///D:\slides\Update%20slides\96%20semnan\movi\LATCH%20POST%20RPS%20&#1778;&#1776;&#1777;&#1783;&#1776;&#1784;&#1777;&#1778;_&#1777;&#1785;&#1778;&#1785;&#1780;&#1784;.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39.jpeg"/><Relationship Id="rId4" Type="http://schemas.openxmlformats.org/officeDocument/2006/relationships/diagramLayout" Target="../diagrams/layout12.xml"/><Relationship Id="rId9"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file:///D:\slides\Update%20slides\97%20nicu%20nursing\great%20vasosapsm%20turns%20pink-1.mpg" TargetMode="External"/><Relationship Id="rId3" Type="http://schemas.openxmlformats.org/officeDocument/2006/relationships/diagramLayout" Target="../diagrams/layout15.xml"/><Relationship Id="rId7" Type="http://schemas.openxmlformats.org/officeDocument/2006/relationships/image" Target="../media/image4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002221"/>
            <a:ext cx="7719848" cy="1808740"/>
          </a:xfrm>
        </p:spPr>
        <p:txBody>
          <a:bodyPr>
            <a:normAutofit/>
          </a:bodyPr>
          <a:lstStyle/>
          <a:p>
            <a:r>
              <a:rPr lang="fa-IR" dirty="0">
                <a:cs typeface="B Nazanin" panose="00000400000000000000" pitchFamily="2" charset="-78"/>
              </a:rPr>
              <a:t>پيشگيري و رفع مشكلات </a:t>
            </a:r>
            <a:r>
              <a:rPr lang="fa-IR" dirty="0" smtClean="0">
                <a:cs typeface="B Nazanin" panose="00000400000000000000" pitchFamily="2" charset="-78"/>
              </a:rPr>
              <a:t>شایع پستاني</a:t>
            </a:r>
            <a:r>
              <a:rPr lang="en-US" dirty="0" smtClean="0">
                <a:cs typeface="B Nazanin" panose="00000400000000000000" pitchFamily="2" charset="-78"/>
              </a:rPr>
              <a:t> </a:t>
            </a:r>
            <a:r>
              <a:rPr lang="fa-IR" dirty="0" smtClean="0">
                <a:cs typeface="B Nazanin" panose="00000400000000000000" pitchFamily="2" charset="-78"/>
              </a:rPr>
              <a:t>در شیردهی</a:t>
            </a:r>
            <a:endParaRPr lang="en-US" dirty="0">
              <a:cs typeface="B Nazanin" panose="00000400000000000000" pitchFamily="2" charset="-78"/>
            </a:endParaRPr>
          </a:p>
        </p:txBody>
      </p:sp>
      <p:sp>
        <p:nvSpPr>
          <p:cNvPr id="4" name="Rectangle 3"/>
          <p:cNvSpPr/>
          <p:nvPr/>
        </p:nvSpPr>
        <p:spPr>
          <a:xfrm>
            <a:off x="2900446" y="4038600"/>
            <a:ext cx="3495508" cy="707886"/>
          </a:xfrm>
          <a:prstGeom prst="rect">
            <a:avLst/>
          </a:prstGeom>
        </p:spPr>
        <p:txBody>
          <a:bodyPr wrap="none">
            <a:spAutoFit/>
          </a:bodyPr>
          <a:lstStyle/>
          <a:p>
            <a:pPr marR="64008" lvl="0" algn="ctr" rtl="1" eaLnBrk="0" fontAlgn="base" hangingPunct="0">
              <a:spcBef>
                <a:spcPts val="400"/>
              </a:spcBef>
              <a:spcAft>
                <a:spcPct val="0"/>
              </a:spcAft>
              <a:buClr>
                <a:srgbClr val="72A376"/>
              </a:buClr>
              <a:buSzPct val="68000"/>
            </a:pPr>
            <a:r>
              <a:rPr lang="fa-IR" sz="4000" b="1" dirty="0">
                <a:solidFill>
                  <a:srgbClr val="676A55"/>
                </a:solidFill>
                <a:cs typeface="B Nazanin" panose="00000400000000000000" pitchFamily="2" charset="-78"/>
              </a:rPr>
              <a:t>دکتر محمود راوری</a:t>
            </a:r>
            <a:endParaRPr lang="en-US" sz="4000" b="1" dirty="0">
              <a:solidFill>
                <a:srgbClr val="676A55"/>
              </a:solidFill>
              <a:cs typeface="B Nazanin" panose="00000400000000000000" pitchFamily="2" charset="-78"/>
            </a:endParaRPr>
          </a:p>
        </p:txBody>
      </p:sp>
    </p:spTree>
    <p:extLst>
      <p:ext uri="{BB962C8B-B14F-4D97-AF65-F5344CB8AC3E}">
        <p14:creationId xmlns:p14="http://schemas.microsoft.com/office/powerpoint/2010/main" val="1651370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53000"/>
          </a:xfrm>
        </p:spPr>
        <p:txBody>
          <a:bodyPr/>
          <a:lstStyle/>
          <a:p>
            <a:pPr marL="0" algn="justLow">
              <a:lnSpc>
                <a:spcPct val="115000"/>
              </a:lnSpc>
              <a:spcBef>
                <a:spcPts val="0"/>
              </a:spcBef>
              <a:spcAft>
                <a:spcPts val="0"/>
              </a:spcAft>
            </a:pPr>
            <a:r>
              <a:rPr lang="fa-IR" sz="2400" dirty="0" smtClean="0">
                <a:cs typeface="B Nazanin" panose="00000400000000000000" pitchFamily="2" charset="-78"/>
              </a:rPr>
              <a:t>هرچقدر </a:t>
            </a:r>
            <a:r>
              <a:rPr lang="fa-IR" sz="2400" dirty="0">
                <a:cs typeface="B Nazanin" panose="00000400000000000000" pitchFamily="2" charset="-78"/>
              </a:rPr>
              <a:t>مادر در 48 ساعت اول تولد به دفعات بیشتر به  نوزادش شیر بدهد و </a:t>
            </a:r>
            <a:r>
              <a:rPr lang="fa-IR" sz="2400" dirty="0" smtClean="0">
                <a:cs typeface="B Nazanin" panose="00000400000000000000" pitchFamily="2" charset="-78"/>
              </a:rPr>
              <a:t>بصورت هم </a:t>
            </a:r>
            <a:r>
              <a:rPr lang="fa-IR" sz="2400" dirty="0">
                <a:cs typeface="B Nazanin" panose="00000400000000000000" pitchFamily="2" charset="-78"/>
              </a:rPr>
              <a:t>اتاقی با نوزاد خود باشد خطر بروز احتقان پستان در او کمتر است .</a:t>
            </a:r>
          </a:p>
          <a:p>
            <a:pPr marL="0" algn="justLow">
              <a:lnSpc>
                <a:spcPct val="115000"/>
              </a:lnSpc>
              <a:spcBef>
                <a:spcPts val="0"/>
              </a:spcBef>
              <a:spcAft>
                <a:spcPts val="0"/>
              </a:spcAft>
            </a:pPr>
            <a:r>
              <a:rPr lang="fa-IR" sz="2400" dirty="0" smtClean="0">
                <a:cs typeface="B Nazanin" panose="00000400000000000000" pitchFamily="2" charset="-78"/>
              </a:rPr>
              <a:t>در </a:t>
            </a:r>
            <a:r>
              <a:rPr lang="fa-IR" sz="2400" dirty="0">
                <a:cs typeface="B Nazanin" panose="00000400000000000000" pitchFamily="2" charset="-78"/>
              </a:rPr>
              <a:t>زایمان سزارین نسبت به زایمان طبیعی به دلیل تاخیر در لاکتوژنزیس 2 ممکن است علام احتقان 24 تا 48 ساعت دیرتر ظاهر می شود. </a:t>
            </a:r>
          </a:p>
          <a:p>
            <a:pPr marL="0" algn="justLow">
              <a:lnSpc>
                <a:spcPct val="115000"/>
              </a:lnSpc>
              <a:spcBef>
                <a:spcPts val="0"/>
              </a:spcBef>
              <a:spcAft>
                <a:spcPts val="0"/>
              </a:spcAft>
            </a:pPr>
            <a:r>
              <a:rPr lang="fa-IR" sz="2400" dirty="0" smtClean="0">
                <a:cs typeface="B Nazanin" panose="00000400000000000000" pitchFamily="2" charset="-78"/>
              </a:rPr>
              <a:t>در </a:t>
            </a:r>
            <a:r>
              <a:rPr lang="fa-IR" sz="2400" dirty="0">
                <a:cs typeface="B Nazanin" panose="00000400000000000000" pitchFamily="2" charset="-78"/>
              </a:rPr>
              <a:t>دریافت مایعات وریدی زیاد در طی زایمان ادم پستان ممکن است تا 9روز هم باقی بماند.</a:t>
            </a:r>
          </a:p>
          <a:p>
            <a:pPr marL="0" algn="justLow">
              <a:lnSpc>
                <a:spcPct val="115000"/>
              </a:lnSpc>
              <a:spcBef>
                <a:spcPts val="0"/>
              </a:spcBef>
              <a:spcAft>
                <a:spcPts val="0"/>
              </a:spcAft>
            </a:pPr>
            <a:r>
              <a:rPr lang="fa-IR" sz="2400" dirty="0" smtClean="0">
                <a:cs typeface="B Nazanin" panose="00000400000000000000" pitchFamily="2" charset="-78"/>
              </a:rPr>
              <a:t>مادرانی </a:t>
            </a:r>
            <a:r>
              <a:rPr lang="fa-IR" sz="2400" dirty="0">
                <a:cs typeface="B Nazanin" panose="00000400000000000000" pitchFamily="2" charset="-78"/>
              </a:rPr>
              <a:t>که قبل پریود حساس بودن و احساس سفتی و حساسیت واضحی را در پستان تجربه می کنند. در معرض بروز احتقان شدیدتری هستند. </a:t>
            </a:r>
          </a:p>
          <a:p>
            <a:pPr marL="0" algn="justLow">
              <a:lnSpc>
                <a:spcPct val="115000"/>
              </a:lnSpc>
              <a:spcBef>
                <a:spcPts val="0"/>
              </a:spcBef>
              <a:spcAft>
                <a:spcPts val="0"/>
              </a:spcAft>
            </a:pPr>
            <a:r>
              <a:rPr lang="fa-IR" sz="2400" dirty="0" smtClean="0">
                <a:cs typeface="B Nazanin" panose="00000400000000000000" pitchFamily="2" charset="-78"/>
              </a:rPr>
              <a:t>مادران </a:t>
            </a:r>
            <a:r>
              <a:rPr lang="fa-IR" sz="2400" dirty="0">
                <a:cs typeface="B Nazanin" panose="00000400000000000000" pitchFamily="2" charset="-78"/>
              </a:rPr>
              <a:t>مستعد: مادرانی که پستان کوچک(بجز هیپوپلازی و توبولر) و یا تولید شیر زیاد دارند.</a:t>
            </a:r>
          </a:p>
          <a:p>
            <a:pPr marL="0" algn="justLow">
              <a:lnSpc>
                <a:spcPct val="115000"/>
              </a:lnSpc>
              <a:spcBef>
                <a:spcPts val="0"/>
              </a:spcBef>
              <a:spcAft>
                <a:spcPts val="0"/>
              </a:spcAft>
            </a:pPr>
            <a:endParaRPr lang="en-US" sz="2400" dirty="0">
              <a:cs typeface="B Nazanin" panose="00000400000000000000" pitchFamily="2" charset="-78"/>
            </a:endParaRPr>
          </a:p>
        </p:txBody>
      </p:sp>
      <p:graphicFrame>
        <p:nvGraphicFramePr>
          <p:cNvPr id="5" name="Diagram 4"/>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5771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8395107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p:cNvSpPr>
            <a:spLocks noGrp="1"/>
          </p:cNvSpPr>
          <p:nvPr>
            <p:ph idx="1"/>
          </p:nvPr>
        </p:nvSpPr>
        <p:spPr>
          <a:xfrm>
            <a:off x="533400" y="1600200"/>
            <a:ext cx="8077200" cy="3505200"/>
          </a:xfrm>
        </p:spPr>
        <p:txBody>
          <a:bodyPr/>
          <a:lstStyle/>
          <a:p>
            <a:r>
              <a:rPr lang="fa-IR" sz="2800" b="1" u="sng" dirty="0" smtClean="0">
                <a:solidFill>
                  <a:srgbClr val="FF0000"/>
                </a:solidFill>
                <a:cs typeface="B Nazanin" panose="00000400000000000000" pitchFamily="2" charset="-78"/>
              </a:rPr>
              <a:t>امکان </a:t>
            </a:r>
            <a:r>
              <a:rPr lang="fa-IR" sz="2800" b="1" u="sng" dirty="0" err="1" smtClean="0">
                <a:solidFill>
                  <a:srgbClr val="FF0000"/>
                </a:solidFill>
                <a:cs typeface="B Nazanin" panose="00000400000000000000" pitchFamily="2" charset="-78"/>
              </a:rPr>
              <a:t>احتقان</a:t>
            </a:r>
            <a:r>
              <a:rPr lang="fa-IR" sz="2800" b="1" u="sng" dirty="0" smtClean="0">
                <a:solidFill>
                  <a:srgbClr val="FF0000"/>
                </a:solidFill>
                <a:cs typeface="B Nazanin" panose="00000400000000000000" pitchFamily="2" charset="-78"/>
              </a:rPr>
              <a:t> </a:t>
            </a:r>
            <a:r>
              <a:rPr lang="fa-IR" sz="2800" b="1" u="sng" dirty="0">
                <a:solidFill>
                  <a:srgbClr val="FF0000"/>
                </a:solidFill>
                <a:cs typeface="B Nazanin" panose="00000400000000000000" pitchFamily="2" charset="-78"/>
              </a:rPr>
              <a:t>پستان </a:t>
            </a:r>
            <a:r>
              <a:rPr lang="fa-IR" sz="2800" b="1" u="sng" dirty="0" smtClean="0">
                <a:solidFill>
                  <a:srgbClr val="FF0000"/>
                </a:solidFill>
                <a:cs typeface="B Nazanin" panose="00000400000000000000" pitchFamily="2" charset="-78"/>
              </a:rPr>
              <a:t>ویا </a:t>
            </a:r>
            <a:r>
              <a:rPr lang="fa-IR" sz="2800" b="1" u="sng" dirty="0">
                <a:solidFill>
                  <a:srgbClr val="FF0000"/>
                </a:solidFill>
                <a:cs typeface="B Nazanin" panose="00000400000000000000" pitchFamily="2" charset="-78"/>
              </a:rPr>
              <a:t>همراه با </a:t>
            </a:r>
            <a:r>
              <a:rPr lang="fa-IR" sz="2800" b="1" u="sng" dirty="0" err="1">
                <a:solidFill>
                  <a:srgbClr val="FF0000"/>
                </a:solidFill>
                <a:cs typeface="B Nazanin" panose="00000400000000000000" pitchFamily="2" charset="-78"/>
              </a:rPr>
              <a:t>احتقان</a:t>
            </a:r>
            <a:r>
              <a:rPr lang="fa-IR" sz="2800" b="1" u="sng" dirty="0">
                <a:solidFill>
                  <a:srgbClr val="FF0000"/>
                </a:solidFill>
                <a:cs typeface="B Nazanin" panose="00000400000000000000" pitchFamily="2" charset="-78"/>
              </a:rPr>
              <a:t> </a:t>
            </a:r>
            <a:r>
              <a:rPr lang="fa-IR" sz="2800" b="1" u="sng" dirty="0" smtClean="0">
                <a:solidFill>
                  <a:srgbClr val="FF0000"/>
                </a:solidFill>
                <a:cs typeface="B Nazanin" panose="00000400000000000000" pitchFamily="2" charset="-78"/>
              </a:rPr>
              <a:t>هاله</a:t>
            </a:r>
          </a:p>
          <a:p>
            <a:r>
              <a:rPr lang="fa-IR" sz="2800" b="1" u="sng" dirty="0" err="1" smtClean="0">
                <a:solidFill>
                  <a:srgbClr val="FF0000"/>
                </a:solidFill>
                <a:cs typeface="B Nazanin" panose="00000400000000000000" pitchFamily="2" charset="-78"/>
              </a:rPr>
              <a:t>نیپل</a:t>
            </a:r>
            <a:r>
              <a:rPr lang="fa-IR" sz="2800" b="1" u="sng" dirty="0" smtClean="0">
                <a:solidFill>
                  <a:srgbClr val="FF0000"/>
                </a:solidFill>
                <a:cs typeface="B Nazanin" panose="00000400000000000000" pitchFamily="2" charset="-78"/>
              </a:rPr>
              <a:t> صاف، </a:t>
            </a:r>
            <a:r>
              <a:rPr lang="fa-IR" sz="2800" b="1" u="sng" dirty="0">
                <a:solidFill>
                  <a:srgbClr val="FF0000"/>
                </a:solidFill>
                <a:cs typeface="B Nazanin" panose="00000400000000000000" pitchFamily="2" charset="-78"/>
              </a:rPr>
              <a:t>ادم و زخم </a:t>
            </a:r>
            <a:r>
              <a:rPr lang="fa-IR" sz="2800" b="1" u="sng" dirty="0" err="1">
                <a:solidFill>
                  <a:srgbClr val="FF0000"/>
                </a:solidFill>
                <a:cs typeface="B Nazanin" panose="00000400000000000000" pitchFamily="2" charset="-78"/>
              </a:rPr>
              <a:t>نوك</a:t>
            </a:r>
            <a:r>
              <a:rPr lang="fa-IR" sz="2800" b="1" u="sng" dirty="0">
                <a:solidFill>
                  <a:srgbClr val="FF0000"/>
                </a:solidFill>
                <a:cs typeface="B Nazanin" panose="00000400000000000000" pitchFamily="2" charset="-78"/>
              </a:rPr>
              <a:t> </a:t>
            </a:r>
            <a:r>
              <a:rPr lang="fa-IR" sz="2800" b="1" u="sng" dirty="0" smtClean="0">
                <a:solidFill>
                  <a:srgbClr val="FF0000"/>
                </a:solidFill>
                <a:cs typeface="B Nazanin" panose="00000400000000000000" pitchFamily="2" charset="-78"/>
              </a:rPr>
              <a:t>پستان، اشکال درگرفتن پستان </a:t>
            </a:r>
          </a:p>
          <a:p>
            <a:r>
              <a:rPr lang="fa-IR" sz="2800" dirty="0">
                <a:cs typeface="B Nazanin" panose="00000400000000000000" pitchFamily="2" charset="-78"/>
              </a:rPr>
              <a:t>احتقان </a:t>
            </a:r>
            <a:r>
              <a:rPr lang="fa-IR" sz="2800" dirty="0" smtClean="0">
                <a:cs typeface="B Nazanin" panose="00000400000000000000" pitchFamily="2" charset="-78"/>
              </a:rPr>
              <a:t>منحصرا هاله، شیوع بیشتر در</a:t>
            </a:r>
          </a:p>
          <a:p>
            <a:pPr lvl="1"/>
            <a:r>
              <a:rPr lang="fa-IR" sz="2800" dirty="0" smtClean="0">
                <a:cs typeface="B Nazanin" panose="00000400000000000000" pitchFamily="2" charset="-78"/>
              </a:rPr>
              <a:t>پستان ها بزرگ و آویزان</a:t>
            </a:r>
          </a:p>
          <a:p>
            <a:pPr lvl="1"/>
            <a:r>
              <a:rPr lang="fa-IR" sz="2800" dirty="0" err="1" smtClean="0">
                <a:cs typeface="B Nazanin" panose="00000400000000000000" pitchFamily="2" charset="-78"/>
              </a:rPr>
              <a:t>ادم</a:t>
            </a:r>
            <a:r>
              <a:rPr lang="fa-IR" sz="2800" dirty="0" smtClean="0">
                <a:cs typeface="B Nazanin" panose="00000400000000000000" pitchFamily="2" charset="-78"/>
              </a:rPr>
              <a:t> عمومی ناشی از دریافت مایعات وریدی زیاد و</a:t>
            </a:r>
          </a:p>
          <a:p>
            <a:pPr lvl="1"/>
            <a:r>
              <a:rPr lang="fa-IR" sz="2800" dirty="0" smtClean="0">
                <a:cs typeface="B Nazanin" panose="00000400000000000000" pitchFamily="2" charset="-78"/>
              </a:rPr>
              <a:t>ازدیاد فشارخون</a:t>
            </a:r>
          </a:p>
        </p:txBody>
      </p:sp>
    </p:spTree>
    <p:extLst>
      <p:ext uri="{BB962C8B-B14F-4D97-AF65-F5344CB8AC3E}">
        <p14:creationId xmlns:p14="http://schemas.microsoft.com/office/powerpoint/2010/main" val="1552010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04015643"/>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5" name="Picture 5" descr="Picturec">
            <a:hlinkClick r:id="" action="ppaction://noaction"/>
          </p:cNvPr>
          <p:cNvPicPr>
            <a:picLocks noChangeAspect="1" noChangeArrowheads="1"/>
          </p:cNvPicPr>
          <p:nvPr/>
        </p:nvPicPr>
        <p:blipFill>
          <a:blip r:embed="rId7"/>
          <a:srcRect l="868" t="1961" r="1046" b="1961"/>
          <a:stretch>
            <a:fillRect/>
          </a:stretch>
        </p:blipFill>
        <p:spPr bwMode="auto">
          <a:xfrm>
            <a:off x="642938" y="2286000"/>
            <a:ext cx="8072437" cy="350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6025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610600" cy="4800600"/>
          </a:xfrm>
        </p:spPr>
        <p:txBody>
          <a:bodyPr/>
          <a:lstStyle/>
          <a:p>
            <a:pPr lvl="1"/>
            <a:r>
              <a:rPr lang="fa-IR" sz="3200" dirty="0" err="1" smtClean="0">
                <a:cs typeface="B Nazanin" panose="00000400000000000000" pitchFamily="2" charset="-78"/>
              </a:rPr>
              <a:t>تاخير</a:t>
            </a:r>
            <a:r>
              <a:rPr lang="fa-IR" sz="3200" dirty="0" smtClean="0">
                <a:cs typeface="B Nazanin" panose="00000400000000000000" pitchFamily="2" charset="-78"/>
              </a:rPr>
              <a:t> </a:t>
            </a:r>
            <a:r>
              <a:rPr lang="fa-IR" sz="3200" dirty="0">
                <a:cs typeface="B Nazanin" panose="00000400000000000000" pitchFamily="2" charset="-78"/>
              </a:rPr>
              <a:t>در شروع </a:t>
            </a:r>
            <a:r>
              <a:rPr lang="fa-IR" sz="3200" dirty="0" err="1">
                <a:cs typeface="B Nazanin" panose="00000400000000000000" pitchFamily="2" charset="-78"/>
              </a:rPr>
              <a:t>تغذيه</a:t>
            </a:r>
            <a:r>
              <a:rPr lang="fa-IR" sz="3200" dirty="0">
                <a:cs typeface="B Nazanin" panose="00000400000000000000" pitchFamily="2" charset="-78"/>
              </a:rPr>
              <a:t> با </a:t>
            </a:r>
            <a:r>
              <a:rPr lang="fa-IR" sz="3200" dirty="0" err="1">
                <a:cs typeface="B Nazanin" panose="00000400000000000000" pitchFamily="2" charset="-78"/>
              </a:rPr>
              <a:t>شيرمادر</a:t>
            </a:r>
            <a:r>
              <a:rPr lang="fa-IR" sz="3200" dirty="0">
                <a:cs typeface="B Nazanin" panose="00000400000000000000" pitchFamily="2" charset="-78"/>
              </a:rPr>
              <a:t> پس از </a:t>
            </a:r>
            <a:r>
              <a:rPr lang="fa-IR" sz="3200" dirty="0" smtClean="0">
                <a:cs typeface="B Nazanin" panose="00000400000000000000" pitchFamily="2" charset="-78"/>
              </a:rPr>
              <a:t>تولد</a:t>
            </a:r>
          </a:p>
          <a:p>
            <a:pPr lvl="1"/>
            <a:r>
              <a:rPr lang="fa-IR" sz="3200" dirty="0" smtClean="0">
                <a:cs typeface="B Nazanin" panose="00000400000000000000" pitchFamily="2" charset="-78"/>
              </a:rPr>
              <a:t>گرفتن مایعات وریدی زیاد در طی زایمان</a:t>
            </a:r>
            <a:endParaRPr lang="fa-IR" sz="3200" dirty="0">
              <a:cs typeface="B Nazanin" panose="00000400000000000000" pitchFamily="2" charset="-78"/>
            </a:endParaRPr>
          </a:p>
          <a:p>
            <a:pPr lvl="1"/>
            <a:r>
              <a:rPr lang="fa-IR" sz="3200" dirty="0" smtClean="0">
                <a:cs typeface="B Nazanin" panose="00000400000000000000" pitchFamily="2" charset="-78"/>
              </a:rPr>
              <a:t>لچ نامناسب</a:t>
            </a:r>
            <a:endParaRPr lang="fa-IR" sz="3200" dirty="0">
              <a:cs typeface="B Nazanin" panose="00000400000000000000" pitchFamily="2" charset="-78"/>
            </a:endParaRPr>
          </a:p>
          <a:p>
            <a:pPr lvl="1"/>
            <a:r>
              <a:rPr lang="fa-IR" sz="3200" dirty="0" err="1">
                <a:cs typeface="B Nazanin" panose="00000400000000000000" pitchFamily="2" charset="-78"/>
              </a:rPr>
              <a:t>تغذيه</a:t>
            </a:r>
            <a:r>
              <a:rPr lang="fa-IR" sz="3200" dirty="0">
                <a:cs typeface="B Nazanin" panose="00000400000000000000" pitchFamily="2" charset="-78"/>
              </a:rPr>
              <a:t> </a:t>
            </a:r>
            <a:r>
              <a:rPr lang="fa-IR" sz="3200" dirty="0" err="1">
                <a:cs typeface="B Nazanin" panose="00000400000000000000" pitchFamily="2" charset="-78"/>
              </a:rPr>
              <a:t>نامكرر</a:t>
            </a:r>
            <a:r>
              <a:rPr lang="fa-IR" sz="3200" dirty="0">
                <a:cs typeface="B Nazanin" panose="00000400000000000000" pitchFamily="2" charset="-78"/>
              </a:rPr>
              <a:t>، عدم </a:t>
            </a:r>
            <a:r>
              <a:rPr lang="fa-IR" sz="3200" dirty="0" err="1">
                <a:cs typeface="B Nazanin" panose="00000400000000000000" pitchFamily="2" charset="-78"/>
              </a:rPr>
              <a:t>شيردهي</a:t>
            </a:r>
            <a:r>
              <a:rPr lang="fa-IR" sz="3200" dirty="0">
                <a:cs typeface="B Nazanin" panose="00000400000000000000" pitchFamily="2" charset="-78"/>
              </a:rPr>
              <a:t> </a:t>
            </a:r>
            <a:r>
              <a:rPr lang="fa-IR" sz="3200" dirty="0" err="1" smtClean="0">
                <a:cs typeface="B Nazanin" panose="00000400000000000000" pitchFamily="2" charset="-78"/>
              </a:rPr>
              <a:t>درشب</a:t>
            </a:r>
            <a:r>
              <a:rPr lang="fa-IR" sz="3200" dirty="0" smtClean="0">
                <a:cs typeface="B Nazanin" panose="00000400000000000000" pitchFamily="2" charset="-78"/>
              </a:rPr>
              <a:t> </a:t>
            </a:r>
            <a:r>
              <a:rPr lang="fa-IR" sz="3200" dirty="0">
                <a:cs typeface="B Nazanin" panose="00000400000000000000" pitchFamily="2" charset="-78"/>
              </a:rPr>
              <a:t>و دفعات </a:t>
            </a:r>
            <a:r>
              <a:rPr lang="fa-IR" sz="3200" dirty="0" err="1">
                <a:cs typeface="B Nazanin" panose="00000400000000000000" pitchFamily="2" charset="-78"/>
              </a:rPr>
              <a:t>كوتاه</a:t>
            </a:r>
            <a:r>
              <a:rPr lang="fa-IR" sz="3200" dirty="0">
                <a:cs typeface="B Nazanin" panose="00000400000000000000" pitchFamily="2" charset="-78"/>
              </a:rPr>
              <a:t> مدت </a:t>
            </a:r>
            <a:r>
              <a:rPr lang="fa-IR" sz="3200" dirty="0" err="1" smtClean="0">
                <a:cs typeface="B Nazanin" panose="00000400000000000000" pitchFamily="2" charset="-78"/>
              </a:rPr>
              <a:t>تغذيه</a:t>
            </a:r>
            <a:endParaRPr lang="fa-IR" sz="3200" dirty="0">
              <a:cs typeface="B Nazanin" panose="00000400000000000000" pitchFamily="2" charset="-78"/>
            </a:endParaRPr>
          </a:p>
          <a:p>
            <a:pPr lvl="1"/>
            <a:r>
              <a:rPr lang="fa-IR" sz="3200" dirty="0" smtClean="0">
                <a:cs typeface="B Nazanin" panose="00000400000000000000" pitchFamily="2" charset="-78"/>
              </a:rPr>
              <a:t>درد و جراحت </a:t>
            </a:r>
            <a:r>
              <a:rPr lang="fa-IR" sz="3200" dirty="0" err="1" smtClean="0">
                <a:cs typeface="B Nazanin" panose="00000400000000000000" pitchFamily="2" charset="-78"/>
              </a:rPr>
              <a:t>نوك</a:t>
            </a:r>
            <a:r>
              <a:rPr lang="fa-IR" sz="3200" dirty="0" smtClean="0">
                <a:cs typeface="B Nazanin" panose="00000400000000000000" pitchFamily="2" charset="-78"/>
              </a:rPr>
              <a:t> پستان</a:t>
            </a:r>
          </a:p>
          <a:p>
            <a:pPr lvl="1"/>
            <a:r>
              <a:rPr lang="fa-IR" sz="3200" b="1" dirty="0" smtClean="0">
                <a:cs typeface="B Nazanin" panose="00000400000000000000" pitchFamily="2" charset="-78"/>
              </a:rPr>
              <a:t>احتقان موضعی</a:t>
            </a:r>
          </a:p>
          <a:p>
            <a:pPr lvl="2"/>
            <a:r>
              <a:rPr lang="fa-IR" sz="3000" dirty="0" smtClean="0">
                <a:cs typeface="B Nazanin" panose="00000400000000000000" pitchFamily="2" charset="-78"/>
              </a:rPr>
              <a:t>لباس تنگ(</a:t>
            </a:r>
            <a:r>
              <a:rPr lang="fa-IR" sz="3000" dirty="0" err="1" smtClean="0">
                <a:cs typeface="B Nazanin" panose="00000400000000000000" pitchFamily="2" charset="-78"/>
              </a:rPr>
              <a:t>تاپ</a:t>
            </a:r>
            <a:r>
              <a:rPr lang="fa-IR" sz="3000" dirty="0" smtClean="0">
                <a:cs typeface="B Nazanin" panose="00000400000000000000" pitchFamily="2" charset="-78"/>
              </a:rPr>
              <a:t>، سینه بند)</a:t>
            </a:r>
          </a:p>
          <a:p>
            <a:pPr lvl="2"/>
            <a:r>
              <a:rPr lang="fa-IR" sz="3000" dirty="0" smtClean="0">
                <a:cs typeface="B Nazanin" panose="00000400000000000000" pitchFamily="2" charset="-78"/>
              </a:rPr>
              <a:t>فشار بند آغوشی شیرخوار یا کمربند ماشین</a:t>
            </a:r>
          </a:p>
          <a:p>
            <a:pPr lvl="2"/>
            <a:r>
              <a:rPr lang="fa-IR" sz="3000" dirty="0" smtClean="0">
                <a:cs typeface="B Nazanin" panose="00000400000000000000" pitchFamily="2" charset="-78"/>
              </a:rPr>
              <a:t>فشار شیلد پمپ شیردوش</a:t>
            </a:r>
          </a:p>
        </p:txBody>
      </p:sp>
      <p:graphicFrame>
        <p:nvGraphicFramePr>
          <p:cNvPr id="5" name="Diagram 4"/>
          <p:cNvGraphicFramePr/>
          <p:nvPr>
            <p:extLst>
              <p:ext uri="{D42A27DB-BD31-4B8C-83A1-F6EECF244321}">
                <p14:modId xmlns:p14="http://schemas.microsoft.com/office/powerpoint/2010/main" val="388274415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7731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404" y="1447800"/>
            <a:ext cx="8279396" cy="4525962"/>
          </a:xfrm>
        </p:spPr>
        <p:txBody>
          <a:bodyPr/>
          <a:lstStyle/>
          <a:p>
            <a:r>
              <a:rPr lang="fa-IR" sz="3200" dirty="0" smtClean="0">
                <a:cs typeface="B Nazanin" panose="00000400000000000000" pitchFamily="2" charset="-78"/>
              </a:rPr>
              <a:t>شروع زودرس تغذیه با شیرمادر در ساعت اول پس از تولد</a:t>
            </a:r>
          </a:p>
          <a:p>
            <a:r>
              <a:rPr lang="fa-IR" sz="3200" dirty="0" smtClean="0">
                <a:cs typeface="B Nazanin" panose="00000400000000000000" pitchFamily="2" charset="-78"/>
              </a:rPr>
              <a:t>تغذیه مکرر و بر حسب میل و تقاضای شیرخوار</a:t>
            </a:r>
          </a:p>
          <a:p>
            <a:r>
              <a:rPr lang="fa-IR" sz="3200" dirty="0">
                <a:cs typeface="B Nazanin" panose="00000400000000000000" pitchFamily="2" charset="-78"/>
              </a:rPr>
              <a:t>وضعیت شیردهی </a:t>
            </a:r>
            <a:r>
              <a:rPr lang="fa-IR" sz="3200" dirty="0" smtClean="0">
                <a:cs typeface="B Nazanin" panose="00000400000000000000" pitchFamily="2" charset="-78"/>
              </a:rPr>
              <a:t>مطلوب و </a:t>
            </a:r>
            <a:r>
              <a:rPr lang="fa-IR" sz="3200" dirty="0">
                <a:cs typeface="B Nazanin" panose="00000400000000000000" pitchFamily="2" charset="-78"/>
              </a:rPr>
              <a:t>گرفتن </a:t>
            </a:r>
            <a:r>
              <a:rPr lang="fa-IR" sz="3200" dirty="0" smtClean="0">
                <a:cs typeface="B Nazanin" panose="00000400000000000000" pitchFamily="2" charset="-78"/>
              </a:rPr>
              <a:t>صحیح پستان و </a:t>
            </a:r>
            <a:r>
              <a:rPr lang="fa-IR" sz="3200" dirty="0" err="1" smtClean="0">
                <a:cs typeface="B Nazanin" panose="00000400000000000000" pitchFamily="2" charset="-78"/>
              </a:rPr>
              <a:t>شیردوشی</a:t>
            </a:r>
            <a:r>
              <a:rPr lang="fa-IR" sz="3200" dirty="0" smtClean="0">
                <a:cs typeface="B Nazanin" panose="00000400000000000000" pitchFamily="2" charset="-78"/>
              </a:rPr>
              <a:t> در صورت نیاز</a:t>
            </a:r>
          </a:p>
          <a:p>
            <a:r>
              <a:rPr lang="fa-IR" sz="3200" dirty="0" smtClean="0">
                <a:cs typeface="B Nazanin" panose="00000400000000000000" pitchFamily="2" charset="-78"/>
              </a:rPr>
              <a:t>پرهیز از پستانک و بطری </a:t>
            </a:r>
          </a:p>
          <a:p>
            <a:r>
              <a:rPr lang="fa-IR" sz="3200" dirty="0" smtClean="0">
                <a:cs typeface="B Nazanin" panose="00000400000000000000" pitchFamily="2" charset="-78"/>
              </a:rPr>
              <a:t>تخلیه کامل یک </a:t>
            </a:r>
            <a:r>
              <a:rPr lang="fa-IR" sz="3200" dirty="0">
                <a:cs typeface="B Nazanin" panose="00000400000000000000" pitchFamily="2" charset="-78"/>
              </a:rPr>
              <a:t>پستان قبل از دادن پستان </a:t>
            </a:r>
            <a:r>
              <a:rPr lang="fa-IR" sz="3200" dirty="0" smtClean="0">
                <a:cs typeface="B Nazanin" panose="00000400000000000000" pitchFamily="2" charset="-78"/>
              </a:rPr>
              <a:t>دیگر</a:t>
            </a:r>
          </a:p>
          <a:p>
            <a:r>
              <a:rPr lang="fa-IR" sz="3200" dirty="0" smtClean="0">
                <a:cs typeface="B Nazanin" panose="00000400000000000000" pitchFamily="2" charset="-78"/>
              </a:rPr>
              <a:t>ماساژ پستان بعداز تغذیه در 4 روز اول </a:t>
            </a:r>
          </a:p>
          <a:p>
            <a:r>
              <a:rPr lang="fa-IR" sz="3200" dirty="0" smtClean="0">
                <a:cs typeface="B Nazanin" panose="00000400000000000000" pitchFamily="2" charset="-78"/>
              </a:rPr>
              <a:t>مادران مستعد: پستان </a:t>
            </a:r>
            <a:r>
              <a:rPr lang="fa-IR" sz="3200" dirty="0">
                <a:cs typeface="B Nazanin" panose="00000400000000000000" pitchFamily="2" charset="-78"/>
              </a:rPr>
              <a:t>کوچک(بجز هیپوپلازی و توبولر)، تولید شیر زیاد،</a:t>
            </a:r>
          </a:p>
          <a:p>
            <a:endParaRPr lang="fa-IR" sz="3200" dirty="0" smtClean="0">
              <a:cs typeface="B Nazanin" panose="00000400000000000000" pitchFamily="2" charset="-78"/>
            </a:endParaRPr>
          </a:p>
          <a:p>
            <a:endParaRPr lang="en-US" sz="3200" dirty="0">
              <a:cs typeface="B Nazanin" panose="00000400000000000000" pitchFamily="2" charset="-78"/>
            </a:endParaRPr>
          </a:p>
        </p:txBody>
      </p:sp>
      <p:grpSp>
        <p:nvGrpSpPr>
          <p:cNvPr id="5" name="Group 4"/>
          <p:cNvGrpSpPr/>
          <p:nvPr/>
        </p:nvGrpSpPr>
        <p:grpSpPr>
          <a:xfrm>
            <a:off x="508502" y="304800"/>
            <a:ext cx="8229600" cy="1050931"/>
            <a:chOff x="0" y="46034"/>
            <a:chExt cx="8229600" cy="1050931"/>
          </a:xfrm>
        </p:grpSpPr>
        <p:sp>
          <p:nvSpPr>
            <p:cNvPr id="6" name="Rounded Rectangle 5"/>
            <p:cNvSpPr/>
            <p:nvPr/>
          </p:nvSpPr>
          <p:spPr>
            <a:xfrm>
              <a:off x="0" y="46034"/>
              <a:ext cx="8229600" cy="105093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1302" y="97336"/>
              <a:ext cx="8126996" cy="948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پیشگیری 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017471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17638"/>
            <a:ext cx="8534400" cy="5181600"/>
          </a:xfrm>
        </p:spPr>
        <p:txBody>
          <a:bodyPr/>
          <a:lstStyle/>
          <a:p>
            <a:pPr marL="623887" indent="-514350">
              <a:buFont typeface="+mj-lt"/>
              <a:buAutoNum type="arabicParenR"/>
            </a:pPr>
            <a:r>
              <a:rPr lang="fa-IR" sz="2800" b="1" dirty="0" smtClean="0">
                <a:cs typeface="B Nazanin" panose="00000400000000000000" pitchFamily="2" charset="-78"/>
                <a:hlinkClick r:id="" action="ppaction://customshow?id=17&amp;return=true"/>
              </a:rPr>
              <a:t>كمپرس </a:t>
            </a:r>
            <a:r>
              <a:rPr lang="fa-IR" sz="2800" b="1" dirty="0">
                <a:cs typeface="B Nazanin" panose="00000400000000000000" pitchFamily="2" charset="-78"/>
                <a:hlinkClick r:id="" action="ppaction://customshow?id=17&amp;return=true"/>
              </a:rPr>
              <a:t>گرم </a:t>
            </a:r>
            <a:r>
              <a:rPr lang="fa-IR" sz="2800" dirty="0">
                <a:cs typeface="B Nazanin" panose="00000400000000000000" pitchFamily="2" charset="-78"/>
                <a:hlinkClick r:id="" action="ppaction://customshow?id=17&amp;return=true"/>
              </a:rPr>
              <a:t>به مدت 20 دقیقه  </a:t>
            </a:r>
            <a:r>
              <a:rPr lang="fa-IR" sz="2800" dirty="0">
                <a:cs typeface="B Nazanin" panose="00000400000000000000" pitchFamily="2" charset="-78"/>
              </a:rPr>
              <a:t>روي </a:t>
            </a:r>
            <a:r>
              <a:rPr lang="fa-IR" sz="2800" dirty="0" smtClean="0">
                <a:cs typeface="B Nazanin" panose="00000400000000000000" pitchFamily="2" charset="-78"/>
              </a:rPr>
              <a:t>پستان قبل </a:t>
            </a:r>
            <a:r>
              <a:rPr lang="fa-IR" sz="2800" dirty="0">
                <a:cs typeface="B Nazanin" panose="00000400000000000000" pitchFamily="2" charset="-78"/>
              </a:rPr>
              <a:t>از </a:t>
            </a:r>
            <a:r>
              <a:rPr lang="fa-IR" sz="2800" dirty="0" smtClean="0">
                <a:cs typeface="B Nazanin" panose="00000400000000000000" pitchFamily="2" charset="-78"/>
              </a:rPr>
              <a:t>شيردهي، </a:t>
            </a:r>
            <a:r>
              <a:rPr lang="fa-IR" sz="2800" b="1" u="sng" dirty="0" smtClean="0">
                <a:cs typeface="B Nazanin" panose="00000400000000000000" pitchFamily="2" charset="-78"/>
              </a:rPr>
              <a:t>مسکن</a:t>
            </a:r>
            <a:endParaRPr lang="en-US" sz="2800" b="1" u="sng" dirty="0" smtClean="0">
              <a:cs typeface="B Nazanin" panose="00000400000000000000" pitchFamily="2" charset="-78"/>
            </a:endParaRPr>
          </a:p>
          <a:p>
            <a:pPr marL="623887" indent="-514350">
              <a:buFont typeface="+mj-lt"/>
              <a:buAutoNum type="arabicParenR"/>
            </a:pPr>
            <a:r>
              <a:rPr lang="fa-IR" sz="2800" b="1" dirty="0">
                <a:cs typeface="B Nazanin" panose="00000400000000000000" pitchFamily="2" charset="-78"/>
              </a:rPr>
              <a:t>ماساژ </a:t>
            </a:r>
            <a:r>
              <a:rPr lang="fa-IR" sz="2800" dirty="0">
                <a:cs typeface="B Nazanin" panose="00000400000000000000" pitchFamily="2" charset="-78"/>
              </a:rPr>
              <a:t>ملايم </a:t>
            </a:r>
            <a:r>
              <a:rPr lang="fa-IR" sz="2800" dirty="0" smtClean="0">
                <a:cs typeface="B Nazanin" panose="00000400000000000000" pitchFamily="2" charset="-78"/>
              </a:rPr>
              <a:t>پستان‌ها</a:t>
            </a:r>
          </a:p>
          <a:p>
            <a:pPr marL="623887" indent="-514350">
              <a:buFont typeface="+mj-lt"/>
              <a:buAutoNum type="arabicParenR"/>
            </a:pPr>
            <a:r>
              <a:rPr lang="fa-IR" sz="2800" b="1" dirty="0" smtClean="0">
                <a:cs typeface="B Nazanin" panose="00000400000000000000" pitchFamily="2" charset="-78"/>
              </a:rPr>
              <a:t>دوشیدن کمی شیر</a:t>
            </a:r>
            <a:r>
              <a:rPr lang="en-US" sz="2800" b="1" dirty="0" smtClean="0">
                <a:cs typeface="B Nazanin" panose="00000400000000000000" pitchFamily="2" charset="-78"/>
              </a:rPr>
              <a:t> </a:t>
            </a:r>
            <a:r>
              <a:rPr lang="fa-IR" sz="2800" dirty="0" smtClean="0">
                <a:cs typeface="B Nazanin" panose="00000400000000000000" pitchFamily="2" charset="-78"/>
              </a:rPr>
              <a:t>قبل از تغذیه به منظور سهولت در لچ</a:t>
            </a:r>
          </a:p>
          <a:p>
            <a:pPr marL="623887" indent="-514350">
              <a:buFont typeface="+mj-lt"/>
              <a:buAutoNum type="arabicParenR"/>
            </a:pPr>
            <a:r>
              <a:rPr lang="fa-IR" sz="2800" b="1" dirty="0">
                <a:cs typeface="B Nazanin" panose="00000400000000000000" pitchFamily="2" charset="-78"/>
                <a:hlinkClick r:id="" action="ppaction://noaction"/>
              </a:rPr>
              <a:t>ادامه شیردهی </a:t>
            </a:r>
            <a:r>
              <a:rPr lang="fa-IR" sz="2800" b="1" dirty="0" smtClean="0">
                <a:cs typeface="B Nazanin" panose="00000400000000000000" pitchFamily="2" charset="-78"/>
                <a:hlinkClick r:id="" action="ppaction://noaction"/>
              </a:rPr>
              <a:t>مکرر (</a:t>
            </a:r>
            <a:r>
              <a:rPr lang="fa-IR" sz="2800" b="1" dirty="0">
                <a:cs typeface="B Nazanin" panose="00000400000000000000" pitchFamily="2" charset="-78"/>
                <a:hlinkClick r:id="" action="ppaction://noaction"/>
              </a:rPr>
              <a:t>هر 2ساعت </a:t>
            </a:r>
            <a:r>
              <a:rPr lang="fa-IR" sz="2800" b="1" dirty="0" smtClean="0">
                <a:cs typeface="B Nazanin" panose="00000400000000000000" pitchFamily="2" charset="-78"/>
                <a:hlinkClick r:id="" action="ppaction://noaction"/>
              </a:rPr>
              <a:t>) </a:t>
            </a:r>
            <a:r>
              <a:rPr lang="fa-IR" sz="2800" dirty="0" smtClean="0">
                <a:cs typeface="B Nazanin" panose="00000400000000000000" pitchFamily="2" charset="-78"/>
                <a:hlinkClick r:id="" action="ppaction://noaction"/>
              </a:rPr>
              <a:t>تخلیه پستان اول قبل از گذاستن به پستان دیگر </a:t>
            </a:r>
            <a:r>
              <a:rPr lang="fa-IR" sz="2800" b="1" dirty="0" smtClean="0">
                <a:cs typeface="B Nazanin" panose="00000400000000000000" pitchFamily="2" charset="-78"/>
                <a:hlinkClick r:id="" action="ppaction://noaction"/>
              </a:rPr>
              <a:t>واصلاح </a:t>
            </a:r>
            <a:r>
              <a:rPr lang="fa-IR" sz="2800" b="1" dirty="0">
                <a:cs typeface="B Nazanin" panose="00000400000000000000" pitchFamily="2" charset="-78"/>
                <a:hlinkClick r:id="" action="ppaction://noaction"/>
              </a:rPr>
              <a:t>گرفتن پستان</a:t>
            </a:r>
            <a:r>
              <a:rPr lang="fa-IR" sz="2800" b="1" dirty="0">
                <a:cs typeface="B Nazanin" panose="00000400000000000000" pitchFamily="2" charset="-78"/>
              </a:rPr>
              <a:t>، فشردن پستان </a:t>
            </a:r>
            <a:r>
              <a:rPr lang="fa-IR" sz="2800" dirty="0">
                <a:cs typeface="B Nazanin" panose="00000400000000000000" pitchFamily="2" charset="-78"/>
              </a:rPr>
              <a:t>در حین </a:t>
            </a:r>
            <a:r>
              <a:rPr lang="fa-IR" sz="2800" dirty="0" smtClean="0">
                <a:cs typeface="B Nazanin" panose="00000400000000000000" pitchFamily="2" charset="-78"/>
              </a:rPr>
              <a:t>تغذیه</a:t>
            </a:r>
          </a:p>
          <a:p>
            <a:pPr marL="623887" indent="-514350">
              <a:buFont typeface="+mj-lt"/>
              <a:buAutoNum type="arabicParenR"/>
            </a:pPr>
            <a:r>
              <a:rPr lang="fa-IR" sz="2800" b="1" dirty="0" smtClean="0">
                <a:cs typeface="B Nazanin" panose="00000400000000000000" pitchFamily="2" charset="-78"/>
              </a:rPr>
              <a:t>استفاده از وضعیت های شیردهی دیگر </a:t>
            </a:r>
            <a:r>
              <a:rPr lang="fa-IR" sz="2800" dirty="0" smtClean="0">
                <a:cs typeface="B Nazanin" panose="00000400000000000000" pitchFamily="2" charset="-78"/>
              </a:rPr>
              <a:t>جهت تخلیه کامل پستان</a:t>
            </a:r>
          </a:p>
          <a:p>
            <a:pPr marL="623887" indent="-514350">
              <a:buFont typeface="+mj-lt"/>
              <a:buAutoNum type="arabicParenR"/>
            </a:pPr>
            <a:r>
              <a:rPr lang="fa-IR" sz="2800" b="1" dirty="0">
                <a:cs typeface="B Nazanin" panose="00000400000000000000" pitchFamily="2" charset="-78"/>
              </a:rPr>
              <a:t>دوشیدن کمی شیر </a:t>
            </a:r>
            <a:r>
              <a:rPr lang="fa-IR" sz="2800" b="1" dirty="0" smtClean="0">
                <a:cs typeface="B Nazanin" panose="00000400000000000000" pitchFamily="2" charset="-78"/>
              </a:rPr>
              <a:t>بعد </a:t>
            </a:r>
            <a:r>
              <a:rPr lang="fa-IR" sz="2800" b="1" dirty="0">
                <a:cs typeface="B Nazanin" panose="00000400000000000000" pitchFamily="2" charset="-78"/>
              </a:rPr>
              <a:t>از </a:t>
            </a:r>
            <a:r>
              <a:rPr lang="fa-IR" sz="2800" b="1" dirty="0" smtClean="0">
                <a:cs typeface="B Nazanin" panose="00000400000000000000" pitchFamily="2" charset="-78"/>
              </a:rPr>
              <a:t>تغذیه</a:t>
            </a:r>
            <a:r>
              <a:rPr lang="fa-IR" sz="2800" dirty="0" smtClean="0">
                <a:cs typeface="B Nazanin" panose="00000400000000000000" pitchFamily="2" charset="-78"/>
              </a:rPr>
              <a:t> به منظور راحتی و تخلیه پستان</a:t>
            </a:r>
          </a:p>
          <a:p>
            <a:pPr marL="623887" indent="-514350">
              <a:buFont typeface="+mj-lt"/>
              <a:buAutoNum type="arabicParenR"/>
            </a:pPr>
            <a:r>
              <a:rPr lang="fa-IR" sz="2800" b="1" dirty="0">
                <a:cs typeface="B Nazanin" panose="00000400000000000000" pitchFamily="2" charset="-78"/>
              </a:rPr>
              <a:t>کمپرس سرد </a:t>
            </a:r>
            <a:r>
              <a:rPr lang="fa-IR" sz="2800" b="1" dirty="0" smtClean="0">
                <a:cs typeface="B Nazanin" panose="00000400000000000000" pitchFamily="2" charset="-78"/>
              </a:rPr>
              <a:t>به مدت 5تا10 دقیقه </a:t>
            </a:r>
            <a:r>
              <a:rPr lang="fa-IR" sz="2800" dirty="0" smtClean="0">
                <a:cs typeface="B Nazanin" panose="00000400000000000000" pitchFamily="2" charset="-78"/>
              </a:rPr>
              <a:t>ویا </a:t>
            </a:r>
            <a:r>
              <a:rPr lang="fa-IR" sz="2800" dirty="0">
                <a:cs typeface="B Nazanin" panose="00000400000000000000" pitchFamily="2" charset="-78"/>
              </a:rPr>
              <a:t>استفاده از </a:t>
            </a:r>
            <a:r>
              <a:rPr lang="fa-IR" sz="2800" b="1" dirty="0">
                <a:cs typeface="B Nazanin" panose="00000400000000000000" pitchFamily="2" charset="-78"/>
              </a:rPr>
              <a:t>برگ کلم سرد و سبز</a:t>
            </a:r>
            <a:r>
              <a:rPr lang="fa-IR" sz="2800" dirty="0">
                <a:cs typeface="B Nazanin" panose="00000400000000000000" pitchFamily="2" charset="-78"/>
              </a:rPr>
              <a:t> روی پستان‌ها به مدت 20-15 دقیقه 3 تا 4 بار در روز برای کاهش ادم و درد و افزایش جریان شیر بعد از </a:t>
            </a:r>
            <a:r>
              <a:rPr lang="fa-IR" sz="2800" dirty="0" smtClean="0">
                <a:cs typeface="B Nazanin" panose="00000400000000000000" pitchFamily="2" charset="-78"/>
              </a:rPr>
              <a:t>تغذیه</a:t>
            </a:r>
            <a:endParaRPr lang="fa-IR" sz="2800" dirty="0">
              <a:cs typeface="B Nazanin" panose="00000400000000000000" pitchFamily="2" charset="-78"/>
            </a:endParaRPr>
          </a:p>
          <a:p>
            <a:pPr marL="623887" indent="-514350">
              <a:buFont typeface="+mj-lt"/>
              <a:buAutoNum type="arabicParenR"/>
            </a:pPr>
            <a:endParaRPr lang="fa-IR" sz="2800" dirty="0">
              <a:cs typeface="B Nazanin" panose="00000400000000000000" pitchFamily="2" charset="-78"/>
            </a:endParaRPr>
          </a:p>
          <a:p>
            <a:endParaRPr lang="fa-IR" sz="2800" dirty="0" smtClean="0">
              <a:cs typeface="B Nazanin" panose="00000400000000000000" pitchFamily="2" charset="-78"/>
            </a:endParaRPr>
          </a:p>
          <a:p>
            <a:r>
              <a:rPr lang="fa-IR" sz="2800" b="1" u="sng" dirty="0" smtClean="0">
                <a:cs typeface="B Nazanin" panose="00000400000000000000" pitchFamily="2" charset="-78"/>
              </a:rPr>
              <a:t>نرم </a:t>
            </a:r>
            <a:r>
              <a:rPr lang="fa-IR" sz="2800" b="1" u="sng" dirty="0">
                <a:cs typeface="B Nazanin" panose="00000400000000000000" pitchFamily="2" charset="-78"/>
              </a:rPr>
              <a:t>کردن هاله قبل گرفتن پستان </a:t>
            </a:r>
            <a:r>
              <a:rPr lang="fa-IR" sz="2800" dirty="0" smtClean="0">
                <a:cs typeface="B Nazanin" panose="00000400000000000000" pitchFamily="2" charset="-78"/>
              </a:rPr>
              <a:t>در </a:t>
            </a:r>
            <a:r>
              <a:rPr lang="fa-IR" sz="2800" dirty="0">
                <a:cs typeface="B Nazanin" panose="00000400000000000000" pitchFamily="2" charset="-78"/>
              </a:rPr>
              <a:t>صورت ادم هاله </a:t>
            </a:r>
            <a:r>
              <a:rPr lang="fa-IR" sz="2800" b="1" dirty="0">
                <a:cs typeface="B Nazanin" panose="00000400000000000000" pitchFamily="2" charset="-78"/>
              </a:rPr>
              <a:t>کاهش ادم </a:t>
            </a:r>
            <a:r>
              <a:rPr lang="fa-IR" sz="2800" dirty="0">
                <a:cs typeface="B Nazanin" panose="00000400000000000000" pitchFamily="2" charset="-78"/>
              </a:rPr>
              <a:t>با روش استفاده ازفشار انگشت ها در هاله اطراف نیپل  </a:t>
            </a:r>
            <a:r>
              <a:rPr lang="en-US" sz="2800" dirty="0">
                <a:cs typeface="B Nazanin" panose="00000400000000000000" pitchFamily="2" charset="-78"/>
              </a:rPr>
              <a:t> </a:t>
            </a:r>
            <a:r>
              <a:rPr lang="fa-IR" sz="2800" dirty="0">
                <a:cs typeface="B Nazanin" panose="00000400000000000000" pitchFamily="2" charset="-78"/>
                <a:hlinkClick r:id="" action="ppaction://customshow?id=15&amp;return=true"/>
              </a:rPr>
              <a:t>(</a:t>
            </a:r>
            <a:r>
              <a:rPr lang="en-US" sz="2800" dirty="0">
                <a:cs typeface="B Nazanin" panose="00000400000000000000" pitchFamily="2" charset="-78"/>
                <a:hlinkClick r:id="" action="ppaction://customshow?id=15&amp;return=true"/>
              </a:rPr>
              <a:t>RPS</a:t>
            </a:r>
            <a:r>
              <a:rPr lang="fa-IR" sz="2800" dirty="0">
                <a:cs typeface="B Nazanin" panose="00000400000000000000" pitchFamily="2" charset="-78"/>
                <a:hlinkClick r:id="" action="ppaction://customshow?id=15&amp;return=true"/>
              </a:rPr>
              <a:t> )</a:t>
            </a:r>
            <a:r>
              <a:rPr lang="en-US" sz="2800" dirty="0">
                <a:cs typeface="B Nazanin" panose="00000400000000000000" pitchFamily="2" charset="-78"/>
              </a:rPr>
              <a:t> </a:t>
            </a:r>
            <a:endParaRPr lang="fa-IR" sz="2800" dirty="0" smtClean="0">
              <a:cs typeface="B Nazanin" panose="00000400000000000000" pitchFamily="2" charset="-78"/>
            </a:endParaRPr>
          </a:p>
          <a:p>
            <a:r>
              <a:rPr lang="fa-IR" sz="2800" dirty="0" smtClean="0">
                <a:cs typeface="B Nazanin" panose="00000400000000000000" pitchFamily="2" charset="-78"/>
              </a:rPr>
              <a:t>ماساژ </a:t>
            </a:r>
            <a:r>
              <a:rPr lang="fa-IR" sz="2800" dirty="0">
                <a:cs typeface="B Nazanin" panose="00000400000000000000" pitchFamily="2" charset="-78"/>
              </a:rPr>
              <a:t>گردن و پشت </a:t>
            </a:r>
            <a:r>
              <a:rPr lang="fa-IR" sz="2800" dirty="0" smtClean="0">
                <a:cs typeface="B Nazanin" panose="00000400000000000000" pitchFamily="2" charset="-78"/>
              </a:rPr>
              <a:t>کمک کننده است</a:t>
            </a:r>
          </a:p>
          <a:p>
            <a:r>
              <a:rPr lang="en-US" sz="2800" dirty="0" smtClean="0">
                <a:cs typeface="B Nazanin" panose="00000400000000000000" pitchFamily="2" charset="-78"/>
              </a:rPr>
              <a:t>Serrapeptase,Ultrasound, Breast shell</a:t>
            </a:r>
            <a:endParaRPr lang="fa-IR" sz="2800" dirty="0">
              <a:cs typeface="B Nazanin" panose="00000400000000000000" pitchFamily="2" charset="-78"/>
            </a:endParaRPr>
          </a:p>
        </p:txBody>
      </p:sp>
      <p:graphicFrame>
        <p:nvGraphicFramePr>
          <p:cNvPr id="5" name="Diagram 4"/>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4885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4" name="Picture 2" descr="C:\slides\BREASTFEEDING\CD training\dr afshariani\pic\com for mastitis.bmp"/>
          <p:cNvPicPr>
            <a:picLocks noChangeAspect="1" noChangeArrowheads="1"/>
          </p:cNvPicPr>
          <p:nvPr/>
        </p:nvPicPr>
        <p:blipFill>
          <a:blip r:embed="rId2"/>
          <a:srcRect t="15648" b="16946"/>
          <a:stretch>
            <a:fillRect/>
          </a:stretch>
        </p:blipFill>
        <p:spPr bwMode="auto">
          <a:xfrm>
            <a:off x="304800" y="533400"/>
            <a:ext cx="8627776"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48212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2" descr="G:\DCIM\Camera\20120807_091603. 318 1day later.jpg"/>
          <p:cNvPicPr>
            <a:picLocks noGrp="1" noChangeAspect="1" noChangeArrowheads="1"/>
          </p:cNvPicPr>
          <p:nvPr>
            <p:ph idx="1"/>
          </p:nvPr>
        </p:nvPicPr>
        <p:blipFill>
          <a:blip r:embed="rId2"/>
          <a:srcRect/>
          <a:stretch>
            <a:fillRect/>
          </a:stretch>
        </p:blipFill>
        <p:spPr>
          <a:xfrm>
            <a:off x="5181600" y="508000"/>
            <a:ext cx="3733800" cy="4978400"/>
          </a:xfrm>
          <a:ln w="38100" cap="sq">
            <a:solidFill>
              <a:srgbClr val="000000"/>
            </a:solidFill>
          </a:ln>
          <a:effectLst>
            <a:outerShdw blurRad="50800" dist="38100" dir="2700000" algn="tl" rotWithShape="0">
              <a:srgbClr val="000000">
                <a:alpha val="43000"/>
              </a:srgbClr>
            </a:outerShdw>
          </a:effectLst>
        </p:spPr>
      </p:pic>
      <p:pic>
        <p:nvPicPr>
          <p:cNvPr id="8" name="Picture 7" descr="C:\Users\Mahmoud\Pictures\Picture1b.jpg"/>
          <p:cNvPicPr/>
          <p:nvPr/>
        </p:nvPicPr>
        <p:blipFill>
          <a:blip r:embed="rId3"/>
          <a:srcRect l="1435" t="1480" r="2451" b="2319"/>
          <a:stretch>
            <a:fillRect/>
          </a:stretch>
        </p:blipFill>
        <p:spPr bwMode="auto">
          <a:xfrm>
            <a:off x="228600" y="533400"/>
            <a:ext cx="51054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99822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17638"/>
            <a:ext cx="8534400" cy="5181600"/>
          </a:xfrm>
        </p:spPr>
        <p:txBody>
          <a:bodyPr/>
          <a:lstStyle/>
          <a:p>
            <a:r>
              <a:rPr lang="fa-IR" sz="3200" b="1" dirty="0" smtClean="0">
                <a:cs typeface="B Nazanin" panose="00000400000000000000" pitchFamily="2" charset="-78"/>
              </a:rPr>
              <a:t>اقدامات </a:t>
            </a:r>
            <a:r>
              <a:rPr lang="fa-IR" sz="3200" b="1" dirty="0">
                <a:cs typeface="B Nazanin" panose="00000400000000000000" pitchFamily="2" charset="-78"/>
              </a:rPr>
              <a:t>کمک کننده دیگر</a:t>
            </a:r>
            <a:r>
              <a:rPr lang="fa-IR" sz="3200" b="1" dirty="0" smtClean="0">
                <a:cs typeface="B Nazanin" panose="00000400000000000000" pitchFamily="2" charset="-78"/>
              </a:rPr>
              <a:t>:</a:t>
            </a:r>
            <a:endParaRPr lang="fa-IR" sz="3200" dirty="0" smtClean="0">
              <a:cs typeface="B Nazanin" panose="00000400000000000000" pitchFamily="2" charset="-78"/>
            </a:endParaRPr>
          </a:p>
          <a:p>
            <a:pPr lvl="1"/>
            <a:r>
              <a:rPr lang="fa-IR" sz="3200" dirty="0">
                <a:cs typeface="B Nazanin" panose="00000400000000000000" pitchFamily="2" charset="-78"/>
              </a:rPr>
              <a:t>ماساژ گردن و پشت کمک کننده </a:t>
            </a:r>
            <a:r>
              <a:rPr lang="fa-IR" sz="3200" dirty="0" smtClean="0">
                <a:cs typeface="B Nazanin" panose="00000400000000000000" pitchFamily="2" charset="-78"/>
              </a:rPr>
              <a:t>است</a:t>
            </a:r>
          </a:p>
          <a:p>
            <a:pPr lvl="1"/>
            <a:r>
              <a:rPr lang="en-US" sz="3200" dirty="0" err="1" smtClean="0">
                <a:cs typeface="B Nazanin" panose="00000400000000000000" pitchFamily="2" charset="-78"/>
              </a:rPr>
              <a:t>Serrapeptase,Ultrasound</a:t>
            </a:r>
            <a:r>
              <a:rPr lang="en-US" sz="3200" dirty="0" smtClean="0">
                <a:cs typeface="B Nazanin" panose="00000400000000000000" pitchFamily="2" charset="-78"/>
              </a:rPr>
              <a:t> </a:t>
            </a:r>
            <a:endParaRPr lang="fa-IR" sz="3200" dirty="0" smtClean="0">
              <a:cs typeface="B Nazanin" panose="00000400000000000000" pitchFamily="2" charset="-78"/>
            </a:endParaRPr>
          </a:p>
          <a:p>
            <a:pPr lvl="1"/>
            <a:r>
              <a:rPr lang="fa-IR" sz="3200" dirty="0" smtClean="0">
                <a:cs typeface="B Nazanin" panose="00000400000000000000" pitchFamily="2" charset="-78"/>
              </a:rPr>
              <a:t>استفاده از</a:t>
            </a:r>
            <a:r>
              <a:rPr lang="en-US" sz="3200" dirty="0" smtClean="0">
                <a:cs typeface="B Nazanin" panose="00000400000000000000" pitchFamily="2" charset="-78"/>
                <a:hlinkClick r:id="" action="ppaction://customshow?id=20&amp;return=true"/>
              </a:rPr>
              <a:t>Breast </a:t>
            </a:r>
            <a:r>
              <a:rPr lang="en-US" sz="3200" dirty="0">
                <a:cs typeface="B Nazanin" panose="00000400000000000000" pitchFamily="2" charset="-78"/>
                <a:hlinkClick r:id="" action="ppaction://customshow?id=20&amp;return=true"/>
              </a:rPr>
              <a:t>shell </a:t>
            </a:r>
            <a:r>
              <a:rPr lang="fa-IR" sz="3200" dirty="0" smtClean="0">
                <a:cs typeface="B Nazanin" panose="00000400000000000000" pitchFamily="2" charset="-78"/>
              </a:rPr>
              <a:t>در </a:t>
            </a:r>
            <a:r>
              <a:rPr lang="fa-IR" sz="3200" dirty="0">
                <a:cs typeface="B Nazanin" panose="00000400000000000000" pitchFamily="2" charset="-78"/>
              </a:rPr>
              <a:t>کاهش احتقان هاله</a:t>
            </a:r>
          </a:p>
          <a:p>
            <a:pPr lvl="1"/>
            <a:r>
              <a:rPr lang="fa-IR" sz="3200" b="1" u="sng" dirty="0" smtClean="0">
                <a:cs typeface="B Nazanin" panose="00000400000000000000" pitchFamily="2" charset="-78"/>
              </a:rPr>
              <a:t>نرم </a:t>
            </a:r>
            <a:r>
              <a:rPr lang="fa-IR" sz="3200" b="1" u="sng" dirty="0">
                <a:cs typeface="B Nazanin" panose="00000400000000000000" pitchFamily="2" charset="-78"/>
              </a:rPr>
              <a:t>کردن هاله قبل گرفتن پستان </a:t>
            </a:r>
            <a:r>
              <a:rPr lang="fa-IR" sz="3200" dirty="0" smtClean="0">
                <a:cs typeface="B Nazanin" panose="00000400000000000000" pitchFamily="2" charset="-78"/>
              </a:rPr>
              <a:t>در </a:t>
            </a:r>
            <a:r>
              <a:rPr lang="fa-IR" sz="3200" dirty="0">
                <a:cs typeface="B Nazanin" panose="00000400000000000000" pitchFamily="2" charset="-78"/>
              </a:rPr>
              <a:t>صورت ادم هاله </a:t>
            </a:r>
            <a:r>
              <a:rPr lang="fa-IR" sz="3200" b="1" dirty="0">
                <a:cs typeface="B Nazanin" panose="00000400000000000000" pitchFamily="2" charset="-78"/>
              </a:rPr>
              <a:t>کاهش ادم </a:t>
            </a:r>
            <a:r>
              <a:rPr lang="fa-IR" sz="3200" dirty="0">
                <a:cs typeface="B Nazanin" panose="00000400000000000000" pitchFamily="2" charset="-78"/>
              </a:rPr>
              <a:t>با روش استفاده ازفشار انگشت ها در هاله اطراف نیپل  </a:t>
            </a:r>
            <a:r>
              <a:rPr lang="en-US" sz="3200" dirty="0">
                <a:cs typeface="B Nazanin" panose="00000400000000000000" pitchFamily="2" charset="-78"/>
              </a:rPr>
              <a:t> </a:t>
            </a:r>
            <a:r>
              <a:rPr lang="fa-IR" sz="3200" dirty="0">
                <a:cs typeface="B Nazanin" panose="00000400000000000000" pitchFamily="2" charset="-78"/>
              </a:rPr>
              <a:t>(</a:t>
            </a:r>
            <a:r>
              <a:rPr lang="en-US" sz="3200" dirty="0">
                <a:cs typeface="B Nazanin" panose="00000400000000000000" pitchFamily="2" charset="-78"/>
              </a:rPr>
              <a:t>RPS</a:t>
            </a:r>
            <a:r>
              <a:rPr lang="fa-IR" sz="3200" dirty="0">
                <a:cs typeface="B Nazanin" panose="00000400000000000000" pitchFamily="2" charset="-78"/>
              </a:rPr>
              <a:t> )</a:t>
            </a:r>
            <a:r>
              <a:rPr lang="en-US" sz="3200" dirty="0">
                <a:cs typeface="B Nazanin" panose="00000400000000000000" pitchFamily="2" charset="-78"/>
              </a:rPr>
              <a:t> </a:t>
            </a:r>
            <a:endParaRPr lang="fa-IR" sz="3200" dirty="0" smtClean="0">
              <a:cs typeface="B Nazanin" panose="00000400000000000000" pitchFamily="2" charset="-78"/>
            </a:endParaRPr>
          </a:p>
        </p:txBody>
      </p:sp>
      <p:graphicFrame>
        <p:nvGraphicFramePr>
          <p:cNvPr id="5" name="Diagram 4"/>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471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2" name="Picture 2" descr="C:\slides\Update slides\new pic\my pic and video\20120822_104224.jpg"/>
          <p:cNvPicPr>
            <a:picLocks noChangeAspect="1" noChangeArrowheads="1"/>
          </p:cNvPicPr>
          <p:nvPr/>
        </p:nvPicPr>
        <p:blipFill>
          <a:blip r:embed="rId2" cstate="print"/>
          <a:srcRect l="2955" t="18554" r="5448" b="24936"/>
          <a:stretch>
            <a:fillRect/>
          </a:stretch>
        </p:blipFill>
        <p:spPr bwMode="auto">
          <a:xfrm>
            <a:off x="381000" y="1447800"/>
            <a:ext cx="4429155" cy="364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8963" name="Picture 3" descr="C:\slides\Update slides\new pic\my pic and video\20120822_104233.jpg"/>
          <p:cNvPicPr>
            <a:picLocks noChangeAspect="1" noChangeArrowheads="1"/>
          </p:cNvPicPr>
          <p:nvPr/>
        </p:nvPicPr>
        <p:blipFill>
          <a:blip r:embed="rId3" cstate="print"/>
          <a:srcRect l="7789" t="15625" r="2581" b="18746"/>
          <a:stretch>
            <a:fillRect/>
          </a:stretch>
        </p:blipFill>
        <p:spPr bwMode="auto">
          <a:xfrm>
            <a:off x="4810155" y="1447799"/>
            <a:ext cx="3731780"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idx="1"/>
          </p:nvPr>
        </p:nvSpPr>
        <p:spPr>
          <a:xfrm>
            <a:off x="477265" y="565175"/>
            <a:ext cx="8229600" cy="4525962"/>
          </a:xfrm>
        </p:spPr>
        <p:txBody>
          <a:bodyPr/>
          <a:lstStyle/>
          <a:p>
            <a:pPr marL="109537" indent="0">
              <a:buNone/>
            </a:pPr>
            <a:r>
              <a:rPr lang="fa-IR" dirty="0" smtClean="0"/>
              <a:t> </a:t>
            </a:r>
            <a:endParaRPr lang="en-US" dirty="0"/>
          </a:p>
        </p:txBody>
      </p:sp>
      <p:sp>
        <p:nvSpPr>
          <p:cNvPr id="5" name="Rectangle 4"/>
          <p:cNvSpPr/>
          <p:nvPr/>
        </p:nvSpPr>
        <p:spPr>
          <a:xfrm>
            <a:off x="3757708" y="5091137"/>
            <a:ext cx="2297424" cy="523220"/>
          </a:xfrm>
          <a:prstGeom prst="rect">
            <a:avLst/>
          </a:prstGeom>
        </p:spPr>
        <p:txBody>
          <a:bodyPr wrap="none">
            <a:spAutoFit/>
          </a:bodyPr>
          <a:lstStyle/>
          <a:p>
            <a:r>
              <a:rPr lang="en-US" sz="2800" dirty="0">
                <a:solidFill>
                  <a:prstClr val="black"/>
                </a:solidFill>
              </a:rPr>
              <a:t>Breast shell </a:t>
            </a:r>
          </a:p>
        </p:txBody>
      </p:sp>
    </p:spTree>
    <p:extLst>
      <p:ext uri="{BB962C8B-B14F-4D97-AF65-F5344CB8AC3E}">
        <p14:creationId xmlns:p14="http://schemas.microsoft.com/office/powerpoint/2010/main" val="28208465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534400" cy="4525962"/>
          </a:xfrm>
        </p:spPr>
        <p:txBody>
          <a:bodyPr/>
          <a:lstStyle/>
          <a:p>
            <a:pPr marL="0">
              <a:lnSpc>
                <a:spcPct val="107000"/>
              </a:lnSpc>
              <a:spcBef>
                <a:spcPts val="0"/>
              </a:spcBef>
              <a:spcAft>
                <a:spcPts val="0"/>
              </a:spcAft>
            </a:pPr>
            <a:r>
              <a:rPr lang="fa-IR" sz="2800" dirty="0" err="1" smtClean="0">
                <a:latin typeface="Calibri"/>
                <a:ea typeface="Calibri"/>
                <a:cs typeface="B Nazanin" panose="00000400000000000000" pitchFamily="2" charset="-78"/>
              </a:rPr>
              <a:t>احتقان</a:t>
            </a:r>
            <a:r>
              <a:rPr lang="fa-IR" sz="2800" dirty="0" smtClean="0">
                <a:latin typeface="Calibri"/>
                <a:ea typeface="Calibri"/>
                <a:cs typeface="B Nazanin" panose="00000400000000000000" pitchFamily="2" charset="-78"/>
              </a:rPr>
              <a:t> </a:t>
            </a:r>
            <a:r>
              <a:rPr lang="fa-IR" sz="2800" dirty="0">
                <a:latin typeface="Calibri"/>
                <a:ea typeface="Calibri"/>
                <a:cs typeface="B Nazanin" panose="00000400000000000000" pitchFamily="2" charset="-78"/>
              </a:rPr>
              <a:t>پستان چیست و در صورت بروز </a:t>
            </a:r>
            <a:r>
              <a:rPr lang="fa-IR" sz="2800" dirty="0" err="1">
                <a:latin typeface="Calibri"/>
                <a:ea typeface="Calibri"/>
                <a:cs typeface="B Nazanin" panose="00000400000000000000" pitchFamily="2" charset="-78"/>
              </a:rPr>
              <a:t>احتقان</a:t>
            </a:r>
            <a:r>
              <a:rPr lang="fa-IR" sz="2800" dirty="0">
                <a:latin typeface="Calibri"/>
                <a:ea typeface="Calibri"/>
                <a:cs typeface="B Nazanin" panose="00000400000000000000" pitchFamily="2" charset="-78"/>
              </a:rPr>
              <a:t> در پستان چه </a:t>
            </a:r>
            <a:r>
              <a:rPr lang="fa-IR" sz="2800" dirty="0" err="1">
                <a:latin typeface="Calibri"/>
                <a:ea typeface="Calibri"/>
                <a:cs typeface="B Nazanin" panose="00000400000000000000" pitchFamily="2" charset="-78"/>
              </a:rPr>
              <a:t>بايد</a:t>
            </a:r>
            <a:r>
              <a:rPr lang="fa-IR" sz="2800" dirty="0">
                <a:latin typeface="Calibri"/>
                <a:ea typeface="Calibri"/>
                <a:cs typeface="B Nazanin" panose="00000400000000000000" pitchFamily="2" charset="-78"/>
              </a:rPr>
              <a:t> </a:t>
            </a:r>
            <a:r>
              <a:rPr lang="fa-IR" sz="2800" dirty="0" err="1">
                <a:latin typeface="Calibri"/>
                <a:ea typeface="Calibri"/>
                <a:cs typeface="B Nazanin" panose="00000400000000000000" pitchFamily="2" charset="-78"/>
              </a:rPr>
              <a:t>كرد</a:t>
            </a:r>
            <a:r>
              <a:rPr lang="fa-IR" sz="2800" dirty="0">
                <a:latin typeface="Calibri"/>
                <a:ea typeface="Calibri"/>
                <a:cs typeface="B Nazanin" panose="00000400000000000000" pitchFamily="2" charset="-78"/>
              </a:rPr>
              <a:t>؟</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زخم </a:t>
            </a:r>
            <a:r>
              <a:rPr lang="fa-IR" sz="2800" dirty="0">
                <a:latin typeface="Calibri"/>
                <a:ea typeface="Calibri"/>
                <a:cs typeface="B Nazanin" panose="00000400000000000000" pitchFamily="2" charset="-78"/>
              </a:rPr>
              <a:t>و شقاق نوک پستان به چه دلیل ایجاد می شود و اقدامات لازم جهت بهبود آن چیست؟</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نوک </a:t>
            </a:r>
            <a:r>
              <a:rPr lang="fa-IR" sz="2800" dirty="0">
                <a:latin typeface="Calibri"/>
                <a:ea typeface="Calibri"/>
                <a:cs typeface="B Nazanin" panose="00000400000000000000" pitchFamily="2" charset="-78"/>
              </a:rPr>
              <a:t>پستان صاف و فرورفته چگونه است و اقدامات لازم جهت بهبود آن چیست؟</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err="1" smtClean="0">
                <a:latin typeface="Calibri"/>
                <a:ea typeface="Calibri"/>
                <a:cs typeface="B Nazanin" panose="00000400000000000000" pitchFamily="2" charset="-78"/>
              </a:rPr>
              <a:t>ماستیت</a:t>
            </a:r>
            <a:r>
              <a:rPr lang="fa-IR" sz="2800" dirty="0" smtClean="0">
                <a:latin typeface="Calibri"/>
                <a:ea typeface="Calibri"/>
                <a:cs typeface="B Nazanin" panose="00000400000000000000" pitchFamily="2" charset="-78"/>
              </a:rPr>
              <a:t> </a:t>
            </a:r>
            <a:r>
              <a:rPr lang="fa-IR" sz="2800" dirty="0">
                <a:latin typeface="Calibri"/>
                <a:ea typeface="Calibri"/>
                <a:cs typeface="B Nazanin" panose="00000400000000000000" pitchFamily="2" charset="-78"/>
              </a:rPr>
              <a:t>چیست و چه اقدامی باید انجام شود؟</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آبسه </a:t>
            </a:r>
            <a:r>
              <a:rPr lang="fa-IR" sz="2800" dirty="0">
                <a:latin typeface="Calibri"/>
                <a:ea typeface="Calibri"/>
                <a:cs typeface="B Nazanin" panose="00000400000000000000" pitchFamily="2" charset="-78"/>
              </a:rPr>
              <a:t>پستان چیست و چه اقدامی باید برای بهبود وضعیت باید انجام شود؟</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آیا </a:t>
            </a:r>
            <a:r>
              <a:rPr lang="fa-IR" sz="2800" dirty="0">
                <a:latin typeface="Calibri"/>
                <a:ea typeface="Calibri"/>
                <a:cs typeface="B Nazanin" panose="00000400000000000000" pitchFamily="2" charset="-78"/>
              </a:rPr>
              <a:t>اعمال جراحی برای زیبائی پستان روی شیردهی اثر می گذارد؟   </a:t>
            </a:r>
            <a:endParaRPr lang="en-US" sz="2800" dirty="0">
              <a:latin typeface="Calibri"/>
              <a:ea typeface="Calibri"/>
              <a:cs typeface="B Nazanin" panose="00000400000000000000" pitchFamily="2" charset="-78"/>
            </a:endParaRPr>
          </a:p>
          <a:p>
            <a:endParaRPr lang="en-US" dirty="0"/>
          </a:p>
        </p:txBody>
      </p:sp>
      <p:graphicFrame>
        <p:nvGraphicFramePr>
          <p:cNvPr id="4" name="Diagram 3"/>
          <p:cNvGraphicFramePr/>
          <p:nvPr>
            <p:extLst>
              <p:ext uri="{D42A27DB-BD31-4B8C-83A1-F6EECF244321}">
                <p14:modId xmlns:p14="http://schemas.microsoft.com/office/powerpoint/2010/main" val="1469024071"/>
              </p:ext>
            </p:extLst>
          </p:nvPr>
        </p:nvGraphicFramePr>
        <p:xfrm>
          <a:off x="304800" y="228600"/>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1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00100" y="2057400"/>
            <a:ext cx="7772400" cy="931469"/>
          </a:xfrm>
        </p:spPr>
        <p:txBody>
          <a:bodyPr>
            <a:normAutofit/>
          </a:bodyPr>
          <a:lstStyle/>
          <a:p>
            <a:r>
              <a:rPr lang="fa-IR" sz="4000" dirty="0">
                <a:cs typeface="B Nazanin" panose="00000400000000000000" pitchFamily="2" charset="-78"/>
              </a:rPr>
              <a:t>مهمترین </a:t>
            </a:r>
            <a:r>
              <a:rPr lang="fa-IR" sz="4000" dirty="0" smtClean="0">
                <a:cs typeface="B Nazanin" panose="00000400000000000000" pitchFamily="2" charset="-78"/>
              </a:rPr>
              <a:t>اقدام در</a:t>
            </a:r>
            <a:r>
              <a:rPr lang="fa-IR" sz="4000" dirty="0" smtClean="0">
                <a:effectLst>
                  <a:outerShdw blurRad="38100" dist="38100" dir="2700000" algn="tl">
                    <a:srgbClr val="000000">
                      <a:alpha val="43137"/>
                    </a:srgbClr>
                  </a:outerShdw>
                </a:effectLst>
                <a:cs typeface="B Nazanin" panose="00000400000000000000" pitchFamily="2" charset="-78"/>
              </a:rPr>
              <a:t>احتقان </a:t>
            </a:r>
            <a:r>
              <a:rPr lang="fa-IR" sz="4000" dirty="0">
                <a:effectLst>
                  <a:outerShdw blurRad="38100" dist="38100" dir="2700000" algn="tl">
                    <a:srgbClr val="000000">
                      <a:alpha val="43137"/>
                    </a:srgbClr>
                  </a:outerShdw>
                </a:effectLst>
                <a:cs typeface="B Nazanin" panose="00000400000000000000" pitchFamily="2" charset="-78"/>
              </a:rPr>
              <a:t>پستان با ادم </a:t>
            </a:r>
            <a:r>
              <a:rPr lang="fa-IR" sz="4000" dirty="0" smtClean="0">
                <a:effectLst>
                  <a:outerShdw blurRad="38100" dist="38100" dir="2700000" algn="tl">
                    <a:srgbClr val="000000">
                      <a:alpha val="43137"/>
                    </a:srgbClr>
                  </a:outerShdw>
                </a:effectLst>
                <a:cs typeface="B Nazanin" panose="00000400000000000000" pitchFamily="2" charset="-78"/>
              </a:rPr>
              <a:t>هاله: </a:t>
            </a:r>
            <a:endParaRPr lang="en-US" sz="4000" dirty="0"/>
          </a:p>
        </p:txBody>
      </p:sp>
      <p:sp>
        <p:nvSpPr>
          <p:cNvPr id="2" name="Content Placeholder 1"/>
          <p:cNvSpPr>
            <a:spLocks noGrp="1"/>
          </p:cNvSpPr>
          <p:nvPr>
            <p:ph type="subTitle" idx="1"/>
          </p:nvPr>
        </p:nvSpPr>
        <p:spPr>
          <a:xfrm>
            <a:off x="685800" y="3352800"/>
            <a:ext cx="8001000" cy="1199704"/>
          </a:xfrm>
        </p:spPr>
        <p:txBody>
          <a:bodyPr/>
          <a:lstStyle/>
          <a:p>
            <a:r>
              <a:rPr lang="fa-IR" sz="2800" b="1" u="sng" dirty="0" smtClean="0">
                <a:cs typeface="B Nazanin" panose="00000400000000000000" pitchFamily="2" charset="-78"/>
              </a:rPr>
              <a:t>نرم </a:t>
            </a:r>
            <a:r>
              <a:rPr lang="fa-IR" sz="2800" b="1" u="sng" dirty="0">
                <a:cs typeface="B Nazanin" panose="00000400000000000000" pitchFamily="2" charset="-78"/>
              </a:rPr>
              <a:t>کردن </a:t>
            </a:r>
            <a:r>
              <a:rPr lang="fa-IR" sz="2800" dirty="0">
                <a:cs typeface="B Nazanin" panose="00000400000000000000" pitchFamily="2" charset="-78"/>
              </a:rPr>
              <a:t> ادم </a:t>
            </a:r>
            <a:r>
              <a:rPr lang="fa-IR" sz="2800" b="1" u="sng" dirty="0" smtClean="0">
                <a:cs typeface="B Nazanin" panose="00000400000000000000" pitchFamily="2" charset="-78"/>
              </a:rPr>
              <a:t>هاله </a:t>
            </a:r>
            <a:r>
              <a:rPr lang="fa-IR" sz="2800" b="1" u="sng" dirty="0">
                <a:cs typeface="B Nazanin" panose="00000400000000000000" pitchFamily="2" charset="-78"/>
              </a:rPr>
              <a:t>قبل گرفتن پستان </a:t>
            </a:r>
            <a:r>
              <a:rPr lang="fa-IR" sz="2800" dirty="0" smtClean="0">
                <a:cs typeface="B Nazanin" panose="00000400000000000000" pitchFamily="2" charset="-78"/>
              </a:rPr>
              <a:t>با </a:t>
            </a:r>
            <a:r>
              <a:rPr lang="fa-IR" sz="2800" dirty="0">
                <a:cs typeface="B Nazanin" panose="00000400000000000000" pitchFamily="2" charset="-78"/>
              </a:rPr>
              <a:t>روش استفاده ازفشار انگشت ها در هاله اطراف نیپل  </a:t>
            </a:r>
            <a:r>
              <a:rPr lang="en-US" sz="2800" dirty="0">
                <a:cs typeface="B Nazanin" panose="00000400000000000000" pitchFamily="2" charset="-78"/>
              </a:rPr>
              <a:t> </a:t>
            </a:r>
            <a:r>
              <a:rPr lang="fa-IR" sz="2800" dirty="0">
                <a:cs typeface="B Nazanin" panose="00000400000000000000" pitchFamily="2" charset="-78"/>
                <a:hlinkClick r:id="" action="ppaction://customshow?id=15&amp;return=true"/>
              </a:rPr>
              <a:t>(</a:t>
            </a:r>
            <a:r>
              <a:rPr lang="en-US" sz="2800" dirty="0">
                <a:cs typeface="B Nazanin" panose="00000400000000000000" pitchFamily="2" charset="-78"/>
                <a:hlinkClick r:id="" action="ppaction://customshow?id=15&amp;return=true"/>
              </a:rPr>
              <a:t>RPS</a:t>
            </a:r>
            <a:r>
              <a:rPr lang="fa-IR" sz="2800" dirty="0">
                <a:cs typeface="B Nazanin" panose="00000400000000000000" pitchFamily="2" charset="-78"/>
                <a:hlinkClick r:id="" action="ppaction://customshow?id=15&amp;return=true"/>
              </a:rPr>
              <a:t> )</a:t>
            </a:r>
            <a:r>
              <a:rPr lang="en-US" sz="2800" dirty="0">
                <a:cs typeface="B Nazanin" panose="00000400000000000000" pitchFamily="2" charset="-78"/>
              </a:rPr>
              <a:t> </a:t>
            </a:r>
            <a:endParaRPr lang="fa-IR" sz="2800" dirty="0" smtClean="0">
              <a:cs typeface="B Nazanin" panose="00000400000000000000" pitchFamily="2" charset="-78"/>
            </a:endParaRPr>
          </a:p>
          <a:p>
            <a:r>
              <a:rPr lang="en-US" sz="2800" dirty="0">
                <a:solidFill>
                  <a:srgbClr val="FF0000"/>
                </a:solidFill>
                <a:cs typeface="B Nazanin" panose="00000400000000000000" pitchFamily="2" charset="-78"/>
              </a:rPr>
              <a:t>Reverse Pressure Softening </a:t>
            </a:r>
          </a:p>
          <a:p>
            <a:endParaRPr lang="fa-IR" sz="2800" dirty="0">
              <a:cs typeface="B Nazanin" panose="00000400000000000000" pitchFamily="2" charset="-78"/>
            </a:endParaRPr>
          </a:p>
        </p:txBody>
      </p:sp>
    </p:spTree>
    <p:extLst>
      <p:ext uri="{BB962C8B-B14F-4D97-AF65-F5344CB8AC3E}">
        <p14:creationId xmlns:p14="http://schemas.microsoft.com/office/powerpoint/2010/main" val="3786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lides\Update slides\Breast\pic\fig1a.jpg"/>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b="6897"/>
          <a:stretch/>
        </p:blipFill>
        <p:spPr bwMode="auto">
          <a:xfrm>
            <a:off x="195001" y="3782688"/>
            <a:ext cx="3108961" cy="2894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slides\Update slides\Breast\pic\fig2.jpg"/>
          <p:cNvPicPr>
            <a:picLocks noChangeAspect="1" noChangeArrowheads="1"/>
          </p:cNvPicPr>
          <p:nvPr/>
        </p:nvPicPr>
        <p:blipFill rotWithShape="1">
          <a:blip r:embed="rId4">
            <a:extLst>
              <a:ext uri="{28A0092B-C50C-407E-A947-70E740481C1C}">
                <a14:useLocalDpi xmlns:a14="http://schemas.microsoft.com/office/drawing/2010/main" val="0"/>
              </a:ext>
            </a:extLst>
          </a:blip>
          <a:srcRect b="5797"/>
          <a:stretch/>
        </p:blipFill>
        <p:spPr bwMode="auto">
          <a:xfrm>
            <a:off x="609600" y="316232"/>
            <a:ext cx="3429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slides\Update slides\Breast\pic\fig2a.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b="7882"/>
          <a:stretch/>
        </p:blipFill>
        <p:spPr bwMode="auto">
          <a:xfrm>
            <a:off x="4914899" y="358903"/>
            <a:ext cx="3442973" cy="30700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slides\Update slides\Breast\pic\fig4.jpg"/>
          <p:cNvPicPr>
            <a:picLocks noChangeAspect="1" noChangeArrowheads="1"/>
          </p:cNvPicPr>
          <p:nvPr/>
        </p:nvPicPr>
        <p:blipFill rotWithShape="1">
          <a:blip r:embed="rId7">
            <a:clrChange>
              <a:clrFrom>
                <a:srgbClr val="B3B3B3"/>
              </a:clrFrom>
              <a:clrTo>
                <a:srgbClr val="B3B3B3">
                  <a:alpha val="0"/>
                </a:srgbClr>
              </a:clrTo>
            </a:clrChange>
            <a:biLevel thresh="75000"/>
            <a:extLst>
              <a:ext uri="{BEBA8EAE-BF5A-486C-A8C5-ECC9F3942E4B}">
                <a14:imgProps xmlns:a14="http://schemas.microsoft.com/office/drawing/2010/main">
                  <a14:imgLayer r:embed="rId8">
                    <a14:imgEffect>
                      <a14:colorTemperature colorTemp="59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b="6862"/>
          <a:stretch/>
        </p:blipFill>
        <p:spPr bwMode="auto">
          <a:xfrm>
            <a:off x="5844988" y="3782688"/>
            <a:ext cx="323943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slides\Update slides\Breast\pic\fig3.jpg"/>
          <p:cNvPicPr>
            <a:picLocks noChangeAspect="1" noChangeArrowheads="1"/>
          </p:cNvPicPr>
          <p:nvPr/>
        </p:nvPicPr>
        <p:blipFill rotWithShape="1">
          <a:blip r:embed="rId9">
            <a:biLevel thresh="75000"/>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t="7451"/>
          <a:stretch/>
        </p:blipFill>
        <p:spPr bwMode="auto">
          <a:xfrm>
            <a:off x="3124200" y="3645709"/>
            <a:ext cx="3124200" cy="31685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2858"/>
            <a:ext cx="9144000" cy="6752283"/>
          </a:xfrm>
          <a:prstGeom prst="rect">
            <a:avLst/>
          </a:prstGeom>
        </p:spPr>
      </p:pic>
      <p:sp>
        <p:nvSpPr>
          <p:cNvPr id="3" name="Rectangle 2"/>
          <p:cNvSpPr/>
          <p:nvPr/>
        </p:nvSpPr>
        <p:spPr>
          <a:xfrm>
            <a:off x="1213287" y="358903"/>
            <a:ext cx="7403224" cy="646331"/>
          </a:xfrm>
          <a:prstGeom prst="rect">
            <a:avLst/>
          </a:prstGeom>
        </p:spPr>
        <p:txBody>
          <a:bodyPr wrap="square">
            <a:spAutoFit/>
          </a:bodyPr>
          <a:lstStyle/>
          <a:p>
            <a:r>
              <a:rPr lang="en-US" sz="3600" b="1" dirty="0">
                <a:effectLst>
                  <a:outerShdw blurRad="38100" dist="38100" dir="2700000" algn="tl">
                    <a:srgbClr val="000000">
                      <a:alpha val="43137"/>
                    </a:srgbClr>
                  </a:outerShdw>
                </a:effectLst>
              </a:rPr>
              <a:t>Reverse Pressure Softening </a:t>
            </a:r>
          </a:p>
        </p:txBody>
      </p:sp>
    </p:spTree>
    <p:extLst>
      <p:ext uri="{BB962C8B-B14F-4D97-AF65-F5344CB8AC3E}">
        <p14:creationId xmlns:p14="http://schemas.microsoft.com/office/powerpoint/2010/main" val="194805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ahmoud\Pictures\Picturek.png"/>
          <p:cNvPicPr/>
          <p:nvPr/>
        </p:nvPicPr>
        <p:blipFill>
          <a:blip r:embed="rId2"/>
          <a:srcRect l="917" t="2174" r="917" b="2174"/>
          <a:stretch>
            <a:fillRect/>
          </a:stretch>
        </p:blipFill>
        <p:spPr bwMode="auto">
          <a:xfrm>
            <a:off x="381000" y="1600200"/>
            <a:ext cx="84582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640430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lides\Update slides\new pic\my pic and position\my pic and movies\RPS   breast\20150521_1028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8128000" cy="53057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slides\Update slides\new pic\my pic and position\my pic and movies\RPS   breast\20150521_1030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359" b="26582"/>
          <a:stretch/>
        </p:blipFill>
        <p:spPr bwMode="auto">
          <a:xfrm rot="5400000">
            <a:off x="-1223075" y="1189926"/>
            <a:ext cx="6967345" cy="4521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slides\Update slides\new pic\my pic and position\my pic and movies\RPS   breast\20150521_103041.jpg">
            <a:hlinkClick r:id="rId5" action="ppaction://program"/>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226" b="5536"/>
          <a:stretch/>
        </p:blipFill>
        <p:spPr bwMode="auto">
          <a:xfrm rot="5400000">
            <a:off x="3281986" y="1032436"/>
            <a:ext cx="6911622" cy="484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3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143" b="22857"/>
          <a:stretch/>
        </p:blipFill>
        <p:spPr>
          <a:xfrm>
            <a:off x="533400" y="-68705"/>
            <a:ext cx="8001000" cy="6934200"/>
          </a:xfrm>
        </p:spPr>
      </p:pic>
      <p:sp>
        <p:nvSpPr>
          <p:cNvPr id="5" name="Rectangle 4"/>
          <p:cNvSpPr/>
          <p:nvPr/>
        </p:nvSpPr>
        <p:spPr>
          <a:xfrm>
            <a:off x="6400800" y="6096000"/>
            <a:ext cx="1828800" cy="646331"/>
          </a:xfrm>
          <a:prstGeom prst="rect">
            <a:avLst/>
          </a:prstGeom>
        </p:spPr>
        <p:txBody>
          <a:bodyPr wrap="square">
            <a:spAutoFit/>
          </a:bodyPr>
          <a:lstStyle/>
          <a:p>
            <a:r>
              <a:rPr lang="fa-IR" dirty="0"/>
              <a:t>خانم ولي </a:t>
            </a:r>
            <a:r>
              <a:rPr lang="fa-IR" dirty="0" smtClean="0"/>
              <a:t>الهي</a:t>
            </a:r>
            <a:endParaRPr lang="en-US" dirty="0" smtClean="0"/>
          </a:p>
          <a:p>
            <a:endParaRPr lang="en-US" dirty="0"/>
          </a:p>
        </p:txBody>
      </p:sp>
    </p:spTree>
    <p:extLst>
      <p:ext uri="{BB962C8B-B14F-4D97-AF65-F5344CB8AC3E}">
        <p14:creationId xmlns:p14="http://schemas.microsoft.com/office/powerpoint/2010/main" val="311910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1" t="2218" r="-201" b="24588"/>
          <a:stretch/>
        </p:blipFill>
        <p:spPr>
          <a:xfrm>
            <a:off x="-17368" y="838200"/>
            <a:ext cx="9161368" cy="5029200"/>
          </a:xfrm>
        </p:spPr>
      </p:pic>
    </p:spTree>
    <p:extLst>
      <p:ext uri="{BB962C8B-B14F-4D97-AF65-F5344CB8AC3E}">
        <p14:creationId xmlns:p14="http://schemas.microsoft.com/office/powerpoint/2010/main" val="287479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ction="ppaction://program"/>
          </p:cNvPr>
          <p:cNvPicPr>
            <a:picLocks noGrp="1" noChangeAspect="1"/>
          </p:cNvPicPr>
          <p:nvPr>
            <p:ph idx="1"/>
          </p:nvPr>
        </p:nvPicPr>
        <p:blipFill rotWithShape="1">
          <a:blip r:embed="rId3"/>
          <a:srcRect l="35802" t="4314" r="35801" b="8138"/>
          <a:stretch/>
        </p:blipFill>
        <p:spPr>
          <a:xfrm>
            <a:off x="2590801" y="-10157"/>
            <a:ext cx="3962400" cy="6868157"/>
          </a:xfrm>
          <a:prstGeom prst="rect">
            <a:avLst/>
          </a:prstGeom>
        </p:spPr>
      </p:pic>
    </p:spTree>
    <p:extLst>
      <p:ext uri="{BB962C8B-B14F-4D97-AF65-F5344CB8AC3E}">
        <p14:creationId xmlns:p14="http://schemas.microsoft.com/office/powerpoint/2010/main" val="7214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6443"/>
          <a:stretch/>
        </p:blipFill>
        <p:spPr>
          <a:xfrm>
            <a:off x="5255" y="838200"/>
            <a:ext cx="8991600" cy="4286126"/>
          </a:xfrm>
        </p:spPr>
      </p:pic>
    </p:spTree>
    <p:extLst>
      <p:ext uri="{BB962C8B-B14F-4D97-AF65-F5344CB8AC3E}">
        <p14:creationId xmlns:p14="http://schemas.microsoft.com/office/powerpoint/2010/main" val="1156119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hlinkClick r:id="rId2" action="ppaction://program"/>
          </p:cNvPr>
          <p:cNvPicPr>
            <a:picLocks noGrp="1" noChangeAspect="1"/>
          </p:cNvPicPr>
          <p:nvPr>
            <p:ph idx="1"/>
          </p:nvPr>
        </p:nvPicPr>
        <p:blipFill rotWithShape="1">
          <a:blip r:embed="rId3"/>
          <a:srcRect l="26335" t="5858" r="46214" b="21901"/>
          <a:stretch/>
        </p:blipFill>
        <p:spPr>
          <a:xfrm>
            <a:off x="709448" y="266700"/>
            <a:ext cx="3862552" cy="5715000"/>
          </a:xfrm>
          <a:prstGeom prst="rect">
            <a:avLst/>
          </a:prstGeom>
        </p:spPr>
      </p:pic>
      <p:pic>
        <p:nvPicPr>
          <p:cNvPr id="10" name="Picture 9">
            <a:hlinkClick r:id="rId4" action="ppaction://program"/>
          </p:cNvPr>
          <p:cNvPicPr>
            <a:picLocks noChangeAspect="1"/>
          </p:cNvPicPr>
          <p:nvPr/>
        </p:nvPicPr>
        <p:blipFill rotWithShape="1">
          <a:blip r:embed="rId5"/>
          <a:srcRect l="26427" t="8334" r="46121" b="21171"/>
          <a:stretch/>
        </p:blipFill>
        <p:spPr>
          <a:xfrm>
            <a:off x="4724400" y="266700"/>
            <a:ext cx="3941328" cy="5690315"/>
          </a:xfrm>
          <a:prstGeom prst="rect">
            <a:avLst/>
          </a:prstGeom>
        </p:spPr>
      </p:pic>
    </p:spTree>
    <p:extLst>
      <p:ext uri="{BB962C8B-B14F-4D97-AF65-F5344CB8AC3E}">
        <p14:creationId xmlns:p14="http://schemas.microsoft.com/office/powerpoint/2010/main" val="144274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F:\DCIM\Camera\20120813_133328.jpg"/>
          <p:cNvPicPr>
            <a:picLocks noChangeAspect="1" noChangeArrowheads="1"/>
          </p:cNvPicPr>
          <p:nvPr/>
        </p:nvPicPr>
        <p:blipFill>
          <a:blip r:embed="rId2">
            <a:extLst>
              <a:ext uri="{28A0092B-C50C-407E-A947-70E740481C1C}">
                <a14:useLocalDpi xmlns:a14="http://schemas.microsoft.com/office/drawing/2010/main" val="0"/>
              </a:ext>
            </a:extLst>
          </a:blip>
          <a:srcRect l="33620" t="24138" r="32759" b="31033"/>
          <a:stretch>
            <a:fillRect/>
          </a:stretch>
        </p:blipFill>
        <p:spPr bwMode="auto">
          <a:xfrm>
            <a:off x="2057400" y="457200"/>
            <a:ext cx="5300663" cy="53006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grpSp>
        <p:nvGrpSpPr>
          <p:cNvPr id="2" name="Group 6"/>
          <p:cNvGrpSpPr>
            <a:grpSpLocks/>
          </p:cNvGrpSpPr>
          <p:nvPr/>
        </p:nvGrpSpPr>
        <p:grpSpPr bwMode="auto">
          <a:xfrm>
            <a:off x="76200" y="533400"/>
            <a:ext cx="9067800" cy="5298583"/>
            <a:chOff x="756541" y="1007349"/>
            <a:chExt cx="8057088" cy="3998185"/>
          </a:xfrm>
        </p:grpSpPr>
        <p:pic>
          <p:nvPicPr>
            <p:cNvPr id="102405" name="Picture 5" descr="C:\slides\Update slides\new pic\my pic and video\20120822_104026.jpg"/>
            <p:cNvPicPr>
              <a:picLocks noChangeAspect="1" noChangeArrowheads="1"/>
            </p:cNvPicPr>
            <p:nvPr/>
          </p:nvPicPr>
          <p:blipFill>
            <a:blip r:embed="rId3" cstate="print"/>
            <a:srcRect t="7813" r="25565" b="35156"/>
            <a:stretch>
              <a:fillRect/>
            </a:stretch>
          </p:blipFill>
          <p:spPr bwMode="auto">
            <a:xfrm>
              <a:off x="756541" y="1007349"/>
              <a:ext cx="3913683" cy="3998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06" name="Picture 6" descr="C:\slides\Update slides\new pic\my pic and video\20120822_104103.jpg"/>
            <p:cNvPicPr>
              <a:picLocks noChangeAspect="1" noChangeArrowheads="1"/>
            </p:cNvPicPr>
            <p:nvPr/>
          </p:nvPicPr>
          <p:blipFill>
            <a:blip r:embed="rId4" cstate="print"/>
            <a:srcRect l="2592" t="12695" r="11878" b="25781"/>
            <a:stretch>
              <a:fillRect/>
            </a:stretch>
          </p:blipFill>
          <p:spPr bwMode="auto">
            <a:xfrm>
              <a:off x="4670225" y="1007349"/>
              <a:ext cx="4143404" cy="3973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709828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457200" y="1600200"/>
            <a:ext cx="8001000" cy="4525962"/>
          </a:xfrm>
        </p:spPr>
        <p:txBody>
          <a:bodyPr/>
          <a:lstStyle/>
          <a:p>
            <a:pPr>
              <a:lnSpc>
                <a:spcPct val="150000"/>
              </a:lnSpc>
            </a:pPr>
            <a:r>
              <a:rPr lang="fa-IR" sz="3600" dirty="0">
                <a:cs typeface="B Nazanin" panose="00000400000000000000" pitchFamily="2" charset="-78"/>
              </a:rPr>
              <a:t>شیردادن صحیح </a:t>
            </a:r>
            <a:r>
              <a:rPr lang="fa-IR" sz="3600" dirty="0" smtClean="0">
                <a:cs typeface="B Nazanin" panose="00000400000000000000" pitchFamily="2" charset="-78"/>
              </a:rPr>
              <a:t>به پستان صدمه </a:t>
            </a:r>
            <a:r>
              <a:rPr lang="fa-IR" sz="3600" dirty="0">
                <a:cs typeface="B Nazanin" panose="00000400000000000000" pitchFamily="2" charset="-78"/>
              </a:rPr>
              <a:t>نمی </a:t>
            </a:r>
            <a:r>
              <a:rPr lang="fa-IR" sz="3600" dirty="0" smtClean="0">
                <a:cs typeface="B Nazanin" panose="00000400000000000000" pitchFamily="2" charset="-78"/>
              </a:rPr>
              <a:t>زند</a:t>
            </a:r>
          </a:p>
          <a:p>
            <a:pPr>
              <a:lnSpc>
                <a:spcPct val="150000"/>
              </a:lnSpc>
            </a:pPr>
            <a:r>
              <a:rPr lang="fa-IR" sz="3600" dirty="0">
                <a:cs typeface="B Nazanin" panose="00000400000000000000" pitchFamily="2" charset="-78"/>
              </a:rPr>
              <a:t>مهمترین عامل در پيشگيري از مشكلات پستان درشیردهی </a:t>
            </a:r>
            <a:r>
              <a:rPr lang="fa-IR" sz="3600" b="1" u="sng" dirty="0">
                <a:solidFill>
                  <a:srgbClr val="FF0000"/>
                </a:solidFill>
                <a:cs typeface="B Nazanin" panose="00000400000000000000" pitchFamily="2" charset="-78"/>
              </a:rPr>
              <a:t>نحوه در آغوش گرفتن شيرخوار و گرفتن صحیح پستان </a:t>
            </a:r>
            <a:r>
              <a:rPr lang="fa-IR" sz="3600" dirty="0">
                <a:cs typeface="B Nazanin" panose="00000400000000000000" pitchFamily="2" charset="-78"/>
              </a:rPr>
              <a:t>است </a:t>
            </a:r>
            <a:endParaRPr lang="fa-IR" sz="3600" dirty="0" smtClean="0">
              <a:cs typeface="B Nazanin" panose="00000400000000000000" pitchFamily="2" charset="-78"/>
            </a:endParaRPr>
          </a:p>
          <a:p>
            <a:pPr>
              <a:lnSpc>
                <a:spcPct val="150000"/>
              </a:lnSpc>
            </a:pPr>
            <a:r>
              <a:rPr lang="fa-IR" sz="3600" dirty="0">
                <a:cs typeface="B Nazanin" panose="00000400000000000000" pitchFamily="2" charset="-78"/>
              </a:rPr>
              <a:t>مشکلات پستانی دلیل قطع شیردهی </a:t>
            </a:r>
            <a:r>
              <a:rPr lang="fa-IR" sz="3600" dirty="0" smtClean="0">
                <a:cs typeface="B Nazanin" panose="00000400000000000000" pitchFamily="2" charset="-78"/>
              </a:rPr>
              <a:t>نیست</a:t>
            </a:r>
            <a:endParaRPr lang="fa-IR" sz="4000" dirty="0">
              <a:cs typeface="B Nazanin" panose="00000400000000000000" pitchFamily="2" charset="-78"/>
            </a:endParaRPr>
          </a:p>
        </p:txBody>
      </p:sp>
      <p:graphicFrame>
        <p:nvGraphicFramePr>
          <p:cNvPr id="3" name="Diagram 2"/>
          <p:cNvGraphicFramePr/>
          <p:nvPr>
            <p:extLst/>
          </p:nvPr>
        </p:nvGraphicFramePr>
        <p:xfrm>
          <a:off x="457200" y="381000"/>
          <a:ext cx="80010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961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847" t="9156" r="6292" b="12554"/>
          <a:stretch/>
        </p:blipFill>
        <p:spPr>
          <a:xfrm>
            <a:off x="762000" y="1441287"/>
            <a:ext cx="3733800" cy="2511830"/>
          </a:xfrm>
        </p:spPr>
      </p:pic>
      <p:graphicFrame>
        <p:nvGraphicFramePr>
          <p:cNvPr id="4" name="Diagram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7038" t="10054" r="10439" b="12482"/>
          <a:stretch/>
        </p:blipFill>
        <p:spPr>
          <a:xfrm>
            <a:off x="4619298" y="4011277"/>
            <a:ext cx="3626068" cy="2599019"/>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6398" t="10179" r="19013" b="23466"/>
          <a:stretch/>
        </p:blipFill>
        <p:spPr>
          <a:xfrm>
            <a:off x="4619297" y="1499447"/>
            <a:ext cx="3581400" cy="2432649"/>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5814" t="8378" r="11022" b="14544"/>
          <a:stretch/>
        </p:blipFill>
        <p:spPr>
          <a:xfrm>
            <a:off x="762000" y="4003042"/>
            <a:ext cx="3733800" cy="2642381"/>
          </a:xfrm>
          <a:prstGeom prst="rect">
            <a:avLst/>
          </a:prstGeom>
        </p:spPr>
      </p:pic>
    </p:spTree>
    <p:extLst>
      <p:ext uri="{BB962C8B-B14F-4D97-AF65-F5344CB8AC3E}">
        <p14:creationId xmlns:p14="http://schemas.microsoft.com/office/powerpoint/2010/main" val="4043331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138"/>
            <a:ext cx="8534400" cy="4525962"/>
          </a:xfrm>
        </p:spPr>
        <p:txBody>
          <a:bodyPr/>
          <a:lstStyle/>
          <a:p>
            <a:pPr algn="ctr"/>
            <a:r>
              <a:rPr lang="fa-IR" sz="3600" b="1" dirty="0" smtClean="0">
                <a:cs typeface="B Nazanin" panose="00000400000000000000" pitchFamily="2" charset="-78"/>
              </a:rPr>
              <a:t>2-زخم </a:t>
            </a:r>
            <a:r>
              <a:rPr lang="fa-IR" sz="3600" b="1" dirty="0">
                <a:cs typeface="B Nazanin" panose="00000400000000000000" pitchFamily="2" charset="-78"/>
              </a:rPr>
              <a:t>و شقاق پستان به چه دلیل ایجاد می شود؟</a:t>
            </a:r>
            <a:endParaRPr lang="en-US" sz="3600" b="1" dirty="0">
              <a:cs typeface="B Nazanin" panose="00000400000000000000" pitchFamily="2" charset="-78"/>
            </a:endParaRPr>
          </a:p>
        </p:txBody>
      </p:sp>
    </p:spTree>
    <p:extLst>
      <p:ext uri="{BB962C8B-B14F-4D97-AF65-F5344CB8AC3E}">
        <p14:creationId xmlns:p14="http://schemas.microsoft.com/office/powerpoint/2010/main" val="330154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7467600" cy="4525962"/>
          </a:xfrm>
        </p:spPr>
        <p:txBody>
          <a:bodyPr/>
          <a:lstStyle/>
          <a:p>
            <a:pPr>
              <a:lnSpc>
                <a:spcPct val="150000"/>
              </a:lnSpc>
            </a:pPr>
            <a:r>
              <a:rPr lang="fa-IR" sz="3200" dirty="0" smtClean="0">
                <a:cs typeface="B Nazanin" panose="00000400000000000000" pitchFamily="2" charset="-78"/>
              </a:rPr>
              <a:t>نوک </a:t>
            </a:r>
            <a:r>
              <a:rPr lang="fa-IR" sz="3200" dirty="0">
                <a:cs typeface="B Nazanin" panose="00000400000000000000" pitchFamily="2" charset="-78"/>
              </a:rPr>
              <a:t>پستان به ظاهر طبیعی است. </a:t>
            </a:r>
            <a:endParaRPr lang="en-US" sz="3200" dirty="0" smtClean="0">
              <a:cs typeface="B Nazanin" panose="00000400000000000000" pitchFamily="2" charset="-78"/>
            </a:endParaRPr>
          </a:p>
          <a:p>
            <a:pPr>
              <a:lnSpc>
                <a:spcPct val="150000"/>
              </a:lnSpc>
            </a:pPr>
            <a:r>
              <a:rPr lang="fa-IR" sz="3200" dirty="0" smtClean="0">
                <a:cs typeface="B Nazanin" panose="00000400000000000000" pitchFamily="2" charset="-78"/>
              </a:rPr>
              <a:t>درآخر بارداری و اوایل شیردهی</a:t>
            </a:r>
          </a:p>
          <a:p>
            <a:pPr>
              <a:lnSpc>
                <a:spcPct val="150000"/>
              </a:lnSpc>
            </a:pPr>
            <a:r>
              <a:rPr lang="fa-IR" sz="3200" dirty="0" smtClean="0">
                <a:cs typeface="B Nazanin" panose="00000400000000000000" pitchFamily="2" charset="-78"/>
              </a:rPr>
              <a:t>با شدت بیشتر در 6-3 روز بعد زایمان</a:t>
            </a:r>
          </a:p>
          <a:p>
            <a:pPr>
              <a:lnSpc>
                <a:spcPct val="150000"/>
              </a:lnSpc>
            </a:pPr>
            <a:r>
              <a:rPr lang="fa-IR" sz="3200" dirty="0" smtClean="0">
                <a:cs typeface="B Nazanin" panose="00000400000000000000" pitchFamily="2" charset="-78"/>
              </a:rPr>
              <a:t>حساس بودن خیلی خفیف در شروع </a:t>
            </a:r>
            <a:r>
              <a:rPr lang="fa-IR" sz="3200" dirty="0" err="1" smtClean="0">
                <a:cs typeface="B Nazanin" panose="00000400000000000000" pitchFamily="2" charset="-78"/>
              </a:rPr>
              <a:t>تغذيه</a:t>
            </a:r>
            <a:r>
              <a:rPr lang="fa-IR" sz="3200" dirty="0" smtClean="0">
                <a:cs typeface="B Nazanin" panose="00000400000000000000" pitchFamily="2" charset="-78"/>
              </a:rPr>
              <a:t> ولی بهبودی در مدت 2-1 دقیقه    </a:t>
            </a:r>
            <a:endParaRPr lang="fa-IR" sz="32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30031852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3238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8077200" cy="4724400"/>
          </a:xfrm>
        </p:spPr>
        <p:txBody>
          <a:bodyPr/>
          <a:lstStyle/>
          <a:p>
            <a:r>
              <a:rPr lang="fa-IR" sz="2800" dirty="0" smtClean="0">
                <a:cs typeface="B Nazanin" panose="00000400000000000000" pitchFamily="2" charset="-78"/>
              </a:rPr>
              <a:t>پستان </a:t>
            </a:r>
            <a:r>
              <a:rPr lang="fa-IR" sz="2800" dirty="0">
                <a:cs typeface="B Nazanin" panose="00000400000000000000" pitchFamily="2" charset="-78"/>
              </a:rPr>
              <a:t>گرفتن </a:t>
            </a:r>
            <a:r>
              <a:rPr lang="fa-IR" sz="2800" dirty="0" smtClean="0">
                <a:cs typeface="B Nazanin" panose="00000400000000000000" pitchFamily="2" charset="-78"/>
              </a:rPr>
              <a:t>نادرست</a:t>
            </a:r>
            <a:r>
              <a:rPr lang="en-US" sz="2800" dirty="0" smtClean="0">
                <a:cs typeface="B Nazanin" panose="00000400000000000000" pitchFamily="2" charset="-78"/>
              </a:rPr>
              <a:t> </a:t>
            </a:r>
            <a:r>
              <a:rPr lang="fa-IR" sz="2800" dirty="0" smtClean="0">
                <a:cs typeface="B Nazanin" panose="00000400000000000000" pitchFamily="2" charset="-78"/>
              </a:rPr>
              <a:t>شیرخوار</a:t>
            </a:r>
          </a:p>
          <a:p>
            <a:r>
              <a:rPr lang="fa-IR" sz="2800" dirty="0" smtClean="0">
                <a:cs typeface="B Nazanin" panose="00000400000000000000" pitchFamily="2" charset="-78"/>
              </a:rPr>
              <a:t>استفاده از بطری و </a:t>
            </a:r>
            <a:r>
              <a:rPr lang="fa-IR" sz="2800" dirty="0">
                <a:cs typeface="B Nazanin" panose="00000400000000000000" pitchFamily="2" charset="-78"/>
              </a:rPr>
              <a:t>پستانک، شستشوي </a:t>
            </a:r>
            <a:r>
              <a:rPr lang="fa-IR" sz="2800" dirty="0" smtClean="0">
                <a:cs typeface="B Nazanin" panose="00000400000000000000" pitchFamily="2" charset="-78"/>
              </a:rPr>
              <a:t>مكرر </a:t>
            </a:r>
            <a:r>
              <a:rPr lang="fa-IR" sz="2800" dirty="0">
                <a:cs typeface="B Nazanin" panose="00000400000000000000" pitchFamily="2" charset="-78"/>
              </a:rPr>
              <a:t>پستان با </a:t>
            </a:r>
            <a:r>
              <a:rPr lang="fa-IR" sz="2800" dirty="0" smtClean="0">
                <a:cs typeface="B Nazanin" panose="00000400000000000000" pitchFamily="2" charset="-78"/>
              </a:rPr>
              <a:t>صابون ،الكل و.. </a:t>
            </a:r>
          </a:p>
          <a:p>
            <a:r>
              <a:rPr lang="fa-IR" sz="2800" dirty="0">
                <a:cs typeface="B Nazanin" panose="00000400000000000000" pitchFamily="2" charset="-78"/>
              </a:rPr>
              <a:t>متعاقب </a:t>
            </a:r>
            <a:r>
              <a:rPr lang="fa-IR" sz="2800" dirty="0" err="1" smtClean="0">
                <a:cs typeface="B Nazanin" panose="00000400000000000000" pitchFamily="2" charset="-78"/>
              </a:rPr>
              <a:t>احتقان</a:t>
            </a:r>
            <a:r>
              <a:rPr lang="fa-IR" sz="2800" dirty="0" smtClean="0">
                <a:cs typeface="B Nazanin" panose="00000400000000000000" pitchFamily="2" charset="-78"/>
              </a:rPr>
              <a:t> پستان</a:t>
            </a:r>
            <a:endParaRPr lang="fa-IR" sz="2800" dirty="0">
              <a:cs typeface="B Nazanin" panose="00000400000000000000" pitchFamily="2" charset="-78"/>
            </a:endParaRPr>
          </a:p>
          <a:p>
            <a:r>
              <a:rPr lang="fa-IR" sz="2800" dirty="0" err="1" smtClean="0">
                <a:cs typeface="B Nazanin" panose="00000400000000000000" pitchFamily="2" charset="-78"/>
              </a:rPr>
              <a:t>كشيدن</a:t>
            </a:r>
            <a:r>
              <a:rPr lang="fa-IR" sz="2800" dirty="0" smtClean="0">
                <a:cs typeface="B Nazanin" panose="00000400000000000000" pitchFamily="2" charset="-78"/>
              </a:rPr>
              <a:t> </a:t>
            </a:r>
            <a:r>
              <a:rPr lang="fa-IR" sz="2800" dirty="0">
                <a:cs typeface="B Nazanin" panose="00000400000000000000" pitchFamily="2" charset="-78"/>
              </a:rPr>
              <a:t>پستان از دهان </a:t>
            </a:r>
            <a:r>
              <a:rPr lang="fa-IR" sz="2800" dirty="0" err="1">
                <a:cs typeface="B Nazanin" panose="00000400000000000000" pitchFamily="2" charset="-78"/>
              </a:rPr>
              <a:t>شيرخوار</a:t>
            </a:r>
            <a:r>
              <a:rPr lang="fa-IR" sz="2800" dirty="0">
                <a:cs typeface="B Nazanin" panose="00000400000000000000" pitchFamily="2" charset="-78"/>
              </a:rPr>
              <a:t> </a:t>
            </a:r>
            <a:endParaRPr lang="fa-IR" sz="2800" dirty="0" smtClean="0">
              <a:cs typeface="B Nazanin" panose="00000400000000000000" pitchFamily="2" charset="-78"/>
            </a:endParaRPr>
          </a:p>
          <a:p>
            <a:r>
              <a:rPr lang="fa-IR" sz="2800" dirty="0" err="1" smtClean="0">
                <a:cs typeface="B Nazanin" panose="00000400000000000000" pitchFamily="2" charset="-78"/>
              </a:rPr>
              <a:t>شيردوشي</a:t>
            </a:r>
            <a:r>
              <a:rPr lang="fa-IR" sz="2800" dirty="0" smtClean="0">
                <a:cs typeface="B Nazanin" panose="00000400000000000000" pitchFamily="2" charset="-78"/>
              </a:rPr>
              <a:t> با </a:t>
            </a:r>
            <a:r>
              <a:rPr lang="fa-IR" sz="2800" dirty="0">
                <a:cs typeface="B Nazanin" panose="00000400000000000000" pitchFamily="2" charset="-78"/>
              </a:rPr>
              <a:t>قدرت </a:t>
            </a:r>
            <a:r>
              <a:rPr lang="fa-IR" sz="2800" dirty="0" err="1">
                <a:cs typeface="B Nazanin" panose="00000400000000000000" pitchFamily="2" charset="-78"/>
              </a:rPr>
              <a:t>مكش</a:t>
            </a:r>
            <a:r>
              <a:rPr lang="fa-IR" sz="2800" dirty="0">
                <a:cs typeface="B Nazanin" panose="00000400000000000000" pitchFamily="2" charset="-78"/>
              </a:rPr>
              <a:t> </a:t>
            </a:r>
            <a:r>
              <a:rPr lang="fa-IR" sz="2800" dirty="0" err="1">
                <a:cs typeface="B Nazanin" panose="00000400000000000000" pitchFamily="2" charset="-78"/>
              </a:rPr>
              <a:t>زياد</a:t>
            </a:r>
            <a:r>
              <a:rPr lang="fa-IR" sz="2800" dirty="0">
                <a:cs typeface="B Nazanin" panose="00000400000000000000" pitchFamily="2" charset="-78"/>
              </a:rPr>
              <a:t> </a:t>
            </a:r>
            <a:r>
              <a:rPr lang="fa-IR" sz="2800" dirty="0" smtClean="0">
                <a:cs typeface="B Nazanin" panose="00000400000000000000" pitchFamily="2" charset="-78"/>
              </a:rPr>
              <a:t>یا </a:t>
            </a:r>
            <a:r>
              <a:rPr lang="fa-IR" sz="2800" dirty="0" err="1" smtClean="0">
                <a:cs typeface="B Nazanin" panose="00000400000000000000" pitchFamily="2" charset="-78"/>
              </a:rPr>
              <a:t>تنوره</a:t>
            </a:r>
            <a:r>
              <a:rPr lang="fa-IR" sz="2800" dirty="0" smtClean="0">
                <a:cs typeface="B Nazanin" panose="00000400000000000000" pitchFamily="2" charset="-78"/>
              </a:rPr>
              <a:t> تنگ شیردوش </a:t>
            </a:r>
            <a:r>
              <a:rPr lang="fa-IR" sz="2800" dirty="0" err="1" smtClean="0">
                <a:cs typeface="B Nazanin" panose="00000400000000000000" pitchFamily="2" charset="-78"/>
              </a:rPr>
              <a:t>ویا</a:t>
            </a:r>
            <a:r>
              <a:rPr lang="fa-IR" sz="2800" dirty="0">
                <a:cs typeface="B Nazanin" panose="00000400000000000000" pitchFamily="2" charset="-78"/>
              </a:rPr>
              <a:t> محافظ نوک پستان </a:t>
            </a:r>
          </a:p>
          <a:p>
            <a:r>
              <a:rPr lang="fa-IR" sz="2800" dirty="0" smtClean="0">
                <a:cs typeface="B Nazanin" panose="00000400000000000000" pitchFamily="2" charset="-78"/>
              </a:rPr>
              <a:t>عفونت ،كانديدا (</a:t>
            </a:r>
            <a:r>
              <a:rPr lang="fa-IR" sz="2800" dirty="0" smtClean="0">
                <a:cs typeface="B Nazanin" panose="00000400000000000000" pitchFamily="2" charset="-78"/>
                <a:hlinkClick r:id="" action="ppaction://customshow?id=13&amp;return=true"/>
              </a:rPr>
              <a:t>دهان شيرخوار</a:t>
            </a:r>
            <a:r>
              <a:rPr lang="fa-IR" sz="2800" dirty="0" smtClean="0">
                <a:cs typeface="B Nazanin" panose="00000400000000000000" pitchFamily="2" charset="-78"/>
              </a:rPr>
              <a:t>) </a:t>
            </a:r>
            <a:r>
              <a:rPr lang="fa-IR" sz="2800" dirty="0">
                <a:cs typeface="B Nazanin" panose="00000400000000000000" pitchFamily="2" charset="-78"/>
              </a:rPr>
              <a:t>	</a:t>
            </a:r>
            <a:endParaRPr lang="fa-IR" sz="2800" dirty="0" smtClean="0">
              <a:cs typeface="B Nazanin" panose="00000400000000000000" pitchFamily="2" charset="-78"/>
            </a:endParaRPr>
          </a:p>
          <a:p>
            <a:r>
              <a:rPr lang="fa-IR" sz="2800" dirty="0" smtClean="0">
                <a:cs typeface="B Nazanin" panose="00000400000000000000" pitchFamily="2" charset="-78"/>
                <a:hlinkClick r:id="" action="ppaction://customshow?id=12&amp;return=true"/>
              </a:rPr>
              <a:t>بند </a:t>
            </a:r>
            <a:r>
              <a:rPr lang="fa-IR" sz="2800" dirty="0" err="1" smtClean="0">
                <a:cs typeface="B Nazanin" panose="00000400000000000000" pitchFamily="2" charset="-78"/>
                <a:hlinkClick r:id="" action="ppaction://customshow?id=12&amp;return=true"/>
              </a:rPr>
              <a:t>زير</a:t>
            </a:r>
            <a:r>
              <a:rPr lang="fa-IR" sz="2800" dirty="0" smtClean="0">
                <a:cs typeface="B Nazanin" panose="00000400000000000000" pitchFamily="2" charset="-78"/>
                <a:hlinkClick r:id="" action="ppaction://customshow?id=12&amp;return=true"/>
              </a:rPr>
              <a:t> زبان</a:t>
            </a:r>
            <a:r>
              <a:rPr lang="fa-IR" sz="2800" dirty="0">
                <a:cs typeface="B Nazanin" panose="00000400000000000000" pitchFamily="2" charset="-78"/>
                <a:hlinkClick r:id="" action="ppaction://customshow?id=12&amp;return=true"/>
              </a:rPr>
              <a:t> </a:t>
            </a:r>
            <a:r>
              <a:rPr lang="fa-IR" sz="2800" dirty="0" smtClean="0">
                <a:cs typeface="B Nazanin" panose="00000400000000000000" pitchFamily="2" charset="-78"/>
              </a:rPr>
              <a:t>نوک پستان بزرگ </a:t>
            </a:r>
            <a:r>
              <a:rPr lang="fa-IR" sz="2800" dirty="0" err="1" smtClean="0">
                <a:cs typeface="B Nazanin" panose="00000400000000000000" pitchFamily="2" charset="-78"/>
              </a:rPr>
              <a:t>وطویل</a:t>
            </a:r>
            <a:r>
              <a:rPr lang="fa-IR" sz="2800" dirty="0" smtClean="0">
                <a:cs typeface="B Nazanin" panose="00000400000000000000" pitchFamily="2" charset="-78"/>
              </a:rPr>
              <a:t>، نوک صاف..</a:t>
            </a:r>
          </a:p>
          <a:p>
            <a:r>
              <a:rPr lang="fa-IR" sz="2800" dirty="0" smtClean="0">
                <a:cs typeface="B Nazanin" panose="00000400000000000000" pitchFamily="2" charset="-78"/>
              </a:rPr>
              <a:t>وازواسپاسم نوک پستان </a:t>
            </a:r>
          </a:p>
          <a:p>
            <a:r>
              <a:rPr lang="en-US" sz="2800" dirty="0">
                <a:cs typeface="B Nazanin" panose="00000400000000000000" pitchFamily="2" charset="-78"/>
              </a:rPr>
              <a:t>Pierced nipple with </a:t>
            </a:r>
            <a:r>
              <a:rPr lang="en-US" sz="2800" dirty="0" err="1">
                <a:cs typeface="B Nazanin" panose="00000400000000000000" pitchFamily="2" charset="-78"/>
              </a:rPr>
              <a:t>jewellery</a:t>
            </a:r>
            <a:endParaRPr lang="fa-IR" sz="2800" dirty="0" smtClean="0">
              <a:cs typeface="B Nazanin" panose="00000400000000000000" pitchFamily="2" charset="-78"/>
            </a:endParaRPr>
          </a:p>
          <a:p>
            <a:endParaRPr lang="fa-IR" sz="2800" dirty="0" smtClean="0">
              <a:cs typeface="B Nazanin" panose="00000400000000000000" pitchFamily="2" charset="-78"/>
            </a:endParaRPr>
          </a:p>
          <a:p>
            <a:pPr lvl="1"/>
            <a:endParaRPr lang="en-US" sz="24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749691587"/>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6131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2999"/>
            <a:ext cx="671431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68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4304081" cy="567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44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descr="Fig2-044"/>
          <p:cNvPicPr>
            <a:picLocks noChangeAspect="1" noChangeArrowheads="1"/>
          </p:cNvPicPr>
          <p:nvPr/>
        </p:nvPicPr>
        <p:blipFill>
          <a:blip r:embed="rId7"/>
          <a:srcRect/>
          <a:stretch>
            <a:fillRect/>
          </a:stretch>
        </p:blipFill>
        <p:spPr bwMode="auto">
          <a:xfrm>
            <a:off x="1615010" y="1828800"/>
            <a:ext cx="5762104" cy="4014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362" name="Picture 2" descr="C:\Users\Mahmoud\Pictures\vlcsnap-8000.png">
            <a:hlinkClick r:id="rId8" action="ppaction://program"/>
          </p:cNvPr>
          <p:cNvPicPr>
            <a:picLocks noChangeAspect="1" noChangeArrowheads="1"/>
          </p:cNvPicPr>
          <p:nvPr/>
        </p:nvPicPr>
        <p:blipFill>
          <a:blip r:embed="rId9"/>
          <a:srcRect/>
          <a:stretch>
            <a:fillRect/>
          </a:stretch>
        </p:blipFill>
        <p:spPr bwMode="auto">
          <a:xfrm>
            <a:off x="1615010" y="1704975"/>
            <a:ext cx="5791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372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box(out)">
                                      <p:cBhvr>
                                        <p:cTn id="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3400" y="18393"/>
          <a:ext cx="8229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04" name="Picture 5" descr="Fig2-045"/>
          <p:cNvPicPr>
            <a:picLocks noChangeAspect="1" noChangeArrowheads="1"/>
          </p:cNvPicPr>
          <p:nvPr/>
        </p:nvPicPr>
        <p:blipFill>
          <a:blip r:embed="rId8"/>
          <a:srcRect/>
          <a:stretch>
            <a:fillRect/>
          </a:stretch>
        </p:blipFill>
        <p:spPr bwMode="auto">
          <a:xfrm>
            <a:off x="1483149" y="1524000"/>
            <a:ext cx="6330102"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091285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Mast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8153400"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462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209800"/>
            <a:ext cx="7772400" cy="1829761"/>
          </a:xfrm>
        </p:spPr>
        <p:txBody>
          <a:bodyPr>
            <a:noAutofit/>
          </a:bodyPr>
          <a:lstStyle/>
          <a:p>
            <a:pPr lvl="0" rtl="0"/>
            <a:r>
              <a:rPr lang="fa-IR" sz="4000" dirty="0">
                <a:solidFill>
                  <a:srgbClr val="FF0000"/>
                </a:solidFill>
                <a:cs typeface="B Nazanin" panose="00000400000000000000" pitchFamily="2" charset="-78"/>
              </a:rPr>
              <a:t>درد و زخم نوک پستان منجر به کوتاه شدن طول مدت شیردهی و یکی از شایعترین علل از شیر گرفتن زودرس </a:t>
            </a:r>
            <a:r>
              <a:rPr lang="fa-IR" sz="4000" dirty="0" smtClean="0">
                <a:solidFill>
                  <a:srgbClr val="FF0000"/>
                </a:solidFill>
                <a:cs typeface="B Nazanin" panose="00000400000000000000" pitchFamily="2" charset="-78"/>
              </a:rPr>
              <a:t>است</a:t>
            </a:r>
            <a:endParaRPr lang="en-US" sz="6600" dirty="0"/>
          </a:p>
        </p:txBody>
      </p:sp>
      <p:graphicFrame>
        <p:nvGraphicFramePr>
          <p:cNvPr id="6" name="Diagram 5"/>
          <p:cNvGraphicFramePr/>
          <p:nvPr>
            <p:extLst/>
          </p:nvPr>
        </p:nvGraphicFramePr>
        <p:xfrm>
          <a:off x="76200" y="5715000"/>
          <a:ext cx="88392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34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80520"/>
          </a:xfrm>
        </p:spPr>
        <p:txBody>
          <a:bodyPr/>
          <a:lstStyle/>
          <a:p>
            <a:pPr lvl="0"/>
            <a:r>
              <a:rPr lang="fa-IR" dirty="0">
                <a:cs typeface="B Nazanin" panose="00000400000000000000" pitchFamily="2" charset="-78"/>
              </a:rPr>
              <a:t>شیردادن صحیح به پستان صدمه </a:t>
            </a:r>
            <a:r>
              <a:rPr lang="fa-IR" dirty="0" err="1">
                <a:cs typeface="B Nazanin" panose="00000400000000000000" pitchFamily="2" charset="-78"/>
              </a:rPr>
              <a:t>نمی</a:t>
            </a:r>
            <a:r>
              <a:rPr lang="fa-IR" dirty="0">
                <a:cs typeface="B Nazanin" panose="00000400000000000000" pitchFamily="2" charset="-78"/>
              </a:rPr>
              <a:t> زند.</a:t>
            </a:r>
            <a:endParaRPr lang="en-US" dirty="0">
              <a:cs typeface="B Nazanin" panose="00000400000000000000" pitchFamily="2" charset="-78"/>
            </a:endParaRPr>
          </a:p>
          <a:p>
            <a:pPr lvl="0"/>
            <a:r>
              <a:rPr lang="fa-IR" dirty="0">
                <a:cs typeface="B Nazanin" panose="00000400000000000000" pitchFamily="2" charset="-78"/>
              </a:rPr>
              <a:t>مهمترین عامل در </a:t>
            </a:r>
            <a:r>
              <a:rPr lang="fa-IR" dirty="0" err="1">
                <a:cs typeface="B Nazanin" panose="00000400000000000000" pitchFamily="2" charset="-78"/>
              </a:rPr>
              <a:t>پيشگيري</a:t>
            </a:r>
            <a:r>
              <a:rPr lang="fa-IR" dirty="0">
                <a:cs typeface="B Nazanin" panose="00000400000000000000" pitchFamily="2" charset="-78"/>
              </a:rPr>
              <a:t> از </a:t>
            </a:r>
            <a:r>
              <a:rPr lang="fa-IR" dirty="0" err="1">
                <a:cs typeface="B Nazanin" panose="00000400000000000000" pitchFamily="2" charset="-78"/>
              </a:rPr>
              <a:t>مشكلات</a:t>
            </a:r>
            <a:r>
              <a:rPr lang="fa-IR" dirty="0">
                <a:cs typeface="B Nazanin" panose="00000400000000000000" pitchFamily="2" charset="-78"/>
              </a:rPr>
              <a:t> پستان </a:t>
            </a:r>
            <a:r>
              <a:rPr lang="fa-IR" dirty="0" err="1">
                <a:cs typeface="B Nazanin" panose="00000400000000000000" pitchFamily="2" charset="-78"/>
              </a:rPr>
              <a:t>درشیردهی</a:t>
            </a:r>
            <a:r>
              <a:rPr lang="fa-IR" dirty="0">
                <a:cs typeface="B Nazanin" panose="00000400000000000000" pitchFamily="2" charset="-78"/>
              </a:rPr>
              <a:t> نحوه در آغوش گرفتن </a:t>
            </a:r>
            <a:r>
              <a:rPr lang="fa-IR" dirty="0" err="1">
                <a:cs typeface="B Nazanin" panose="00000400000000000000" pitchFamily="2" charset="-78"/>
              </a:rPr>
              <a:t>شيرخوار</a:t>
            </a:r>
            <a:r>
              <a:rPr lang="fa-IR" dirty="0">
                <a:cs typeface="B Nazanin" panose="00000400000000000000" pitchFamily="2" charset="-78"/>
              </a:rPr>
              <a:t> و گرفتن صحیح پستان است. </a:t>
            </a:r>
            <a:endParaRPr lang="en-US" dirty="0">
              <a:cs typeface="B Nazanin" panose="00000400000000000000" pitchFamily="2" charset="-78"/>
            </a:endParaRPr>
          </a:p>
          <a:p>
            <a:pPr lvl="0"/>
            <a:r>
              <a:rPr lang="fa-IR" dirty="0">
                <a:cs typeface="B Nazanin" panose="00000400000000000000" pitchFamily="2" charset="-78"/>
              </a:rPr>
              <a:t>94% مادران با مشکلات شیردهی، وضعیت غلط و سطحی مکیدن نوک پستان را داشته </a:t>
            </a:r>
            <a:r>
              <a:rPr lang="fa-IR" dirty="0" err="1">
                <a:cs typeface="B Nazanin" panose="00000400000000000000" pitchFamily="2" charset="-78"/>
              </a:rPr>
              <a:t>اند</a:t>
            </a:r>
            <a:r>
              <a:rPr lang="fa-IR" dirty="0" smtClean="0">
                <a:cs typeface="B Nazanin" panose="00000400000000000000" pitchFamily="2" charset="-78"/>
              </a:rPr>
              <a:t>.</a:t>
            </a:r>
          </a:p>
          <a:p>
            <a:pPr lvl="0"/>
            <a:r>
              <a:rPr lang="fa-IR" dirty="0">
                <a:cs typeface="B Nazanin" panose="00000400000000000000" pitchFamily="2" charset="-78"/>
              </a:rPr>
              <a:t>90% مشکلات شیردهی را می توان فقط با گرفتن صحیح پستان </a:t>
            </a:r>
            <a:r>
              <a:rPr lang="fa-IR">
                <a:cs typeface="B Nazanin" panose="00000400000000000000" pitchFamily="2" charset="-78"/>
              </a:rPr>
              <a:t>پیشگیری </a:t>
            </a:r>
            <a:r>
              <a:rPr lang="fa-IR" smtClean="0">
                <a:cs typeface="B Nazanin" panose="00000400000000000000" pitchFamily="2" charset="-78"/>
              </a:rPr>
              <a:t>کرد.</a:t>
            </a:r>
            <a:endParaRPr lang="fa-IR" dirty="0" smtClean="0">
              <a:cs typeface="B Nazanin" panose="00000400000000000000" pitchFamily="2" charset="-78"/>
            </a:endParaRPr>
          </a:p>
          <a:p>
            <a:pPr marL="342900" lvl="0" indent="-342900">
              <a:lnSpc>
                <a:spcPct val="107000"/>
              </a:lnSpc>
              <a:spcBef>
                <a:spcPts val="0"/>
              </a:spcBef>
              <a:spcAft>
                <a:spcPts val="0"/>
              </a:spcAft>
              <a:buFont typeface="Arial"/>
              <a:buChar char="*"/>
            </a:pPr>
            <a:r>
              <a:rPr lang="fa-IR" sz="2800" b="1" dirty="0">
                <a:latin typeface="Calibri"/>
                <a:ea typeface="Calibri"/>
                <a:cs typeface="B Nazanin"/>
              </a:rPr>
              <a:t>مشکلات پستانی دلیل قطع شیردهی نیست.</a:t>
            </a:r>
            <a:endParaRPr lang="en-US" sz="1600" dirty="0">
              <a:latin typeface="Calibri"/>
              <a:ea typeface="Calibri"/>
              <a:cs typeface="Arial"/>
            </a:endParaRPr>
          </a:p>
          <a:p>
            <a:pPr lvl="0"/>
            <a:endParaRPr lang="en-US" dirty="0">
              <a:cs typeface="B Nazanin" panose="00000400000000000000" pitchFamily="2" charset="-78"/>
            </a:endParaRPr>
          </a:p>
        </p:txBody>
      </p:sp>
      <p:grpSp>
        <p:nvGrpSpPr>
          <p:cNvPr id="5" name="Group 4"/>
          <p:cNvGrpSpPr/>
          <p:nvPr/>
        </p:nvGrpSpPr>
        <p:grpSpPr>
          <a:xfrm>
            <a:off x="571500" y="228600"/>
            <a:ext cx="8001000" cy="1117935"/>
            <a:chOff x="0" y="12532"/>
            <a:chExt cx="8001000" cy="1117935"/>
          </a:xfrm>
        </p:grpSpPr>
        <p:sp>
          <p:nvSpPr>
            <p:cNvPr id="6" name="Rounded Rectangle 5"/>
            <p:cNvSpPr/>
            <p:nvPr/>
          </p:nvSpPr>
          <p:spPr>
            <a:xfrm>
              <a:off x="0" y="12532"/>
              <a:ext cx="8001000" cy="111793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4573" y="67105"/>
              <a:ext cx="7891854" cy="1008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rtl="1">
                <a:lnSpc>
                  <a:spcPct val="90000"/>
                </a:lnSpc>
                <a:spcBef>
                  <a:spcPct val="0"/>
                </a:spcBef>
                <a:spcAft>
                  <a:spcPct val="35000"/>
                </a:spcAft>
              </a:pPr>
              <a:r>
                <a:rPr lang="fa-IR" sz="3900" b="1" kern="1200" dirty="0" smtClean="0">
                  <a:effectLst>
                    <a:outerShdw blurRad="38100" dist="38100" dir="2700000" algn="tl">
                      <a:srgbClr val="000000">
                        <a:alpha val="43137"/>
                      </a:srgbClr>
                    </a:outerShdw>
                  </a:effectLst>
                  <a:cs typeface="B Nazanin" panose="00000400000000000000" pitchFamily="2" charset="-78"/>
                </a:rPr>
                <a:t>مقدمه</a:t>
              </a:r>
              <a:endParaRPr lang="fa-IR" sz="3900" kern="1200" dirty="0">
                <a:effectLst>
                  <a:outerShdw blurRad="38100" dist="38100" dir="2700000" algn="tl">
                    <a:srgbClr val="000000">
                      <a:alpha val="43137"/>
                    </a:srgbClr>
                  </a:outerShdw>
                </a:effectLst>
                <a:cs typeface="B Nazanin" panose="00000400000000000000" pitchFamily="2" charset="-78"/>
              </a:endParaRPr>
            </a:p>
          </p:txBody>
        </p:sp>
      </p:grpSp>
      <p:sp>
        <p:nvSpPr>
          <p:cNvPr id="8" name="Rounded Rectangle 4"/>
          <p:cNvSpPr/>
          <p:nvPr/>
        </p:nvSpPr>
        <p:spPr bwMode="auto">
          <a:xfrm>
            <a:off x="1475656" y="5486400"/>
            <a:ext cx="6192688" cy="1080120"/>
          </a:xfrm>
          <a:prstGeom prst="rect">
            <a:avLst/>
          </a:prstGeom>
          <a:noFill/>
        </p:spPr>
        <p:style>
          <a:lnRef idx="0">
            <a:schemeClr val="accent1"/>
          </a:lnRef>
          <a:fillRef idx="3">
            <a:schemeClr val="accent1"/>
          </a:fillRef>
          <a:effectRef idx="3">
            <a:schemeClr val="accent1"/>
          </a:effectRef>
          <a:fontRef idx="minor">
            <a:schemeClr val="lt1"/>
          </a:fontRef>
        </p:style>
        <p:txBody>
          <a:bodyPr lIns="167640" tIns="167640" rIns="167640" bIns="167640" spcCol="1270" anchor="ctr"/>
          <a:lstStyle/>
          <a:p>
            <a:pPr algn="ctr" defTabSz="1955800" rtl="1">
              <a:lnSpc>
                <a:spcPct val="90000"/>
              </a:lnSpc>
              <a:spcAft>
                <a:spcPct val="35000"/>
              </a:spcAft>
              <a:defRPr/>
            </a:pPr>
            <a:r>
              <a:rPr lang="fa-IR" sz="3200" b="1" dirty="0" err="1" smtClean="0">
                <a:solidFill>
                  <a:srgbClr val="FF0000"/>
                </a:solidFill>
                <a:effectLst>
                  <a:outerShdw blurRad="38100" dist="38100" dir="2700000" algn="tl">
                    <a:srgbClr val="000000">
                      <a:alpha val="43137"/>
                    </a:srgbClr>
                  </a:outerShdw>
                </a:effectLst>
                <a:cs typeface="B Nazanin" panose="00000400000000000000" pitchFamily="2" charset="-78"/>
              </a:rPr>
              <a:t>شيردهي</a:t>
            </a:r>
            <a:r>
              <a:rPr lang="fa-IR" sz="3200" b="1" dirty="0" smtClean="0">
                <a:solidFill>
                  <a:srgbClr val="FF0000"/>
                </a:solidFill>
                <a:effectLst>
                  <a:outerShdw blurRad="38100" dist="38100" dir="2700000" algn="tl">
                    <a:srgbClr val="000000">
                      <a:alpha val="43137"/>
                    </a:srgbClr>
                  </a:outerShdw>
                </a:effectLst>
                <a:cs typeface="B Nazanin" panose="00000400000000000000" pitchFamily="2" charset="-78"/>
              </a:rPr>
              <a:t> </a:t>
            </a:r>
            <a:r>
              <a:rPr lang="fa-IR" sz="3200" b="1" dirty="0" err="1">
                <a:solidFill>
                  <a:srgbClr val="FF0000"/>
                </a:solidFill>
                <a:effectLst>
                  <a:outerShdw blurRad="38100" dist="38100" dir="2700000" algn="tl">
                    <a:srgbClr val="000000">
                      <a:alpha val="43137"/>
                    </a:srgbClr>
                  </a:outerShdw>
                </a:effectLst>
                <a:cs typeface="B Nazanin" panose="00000400000000000000" pitchFamily="2" charset="-78"/>
              </a:rPr>
              <a:t>نبايد</a:t>
            </a:r>
            <a:r>
              <a:rPr lang="fa-IR" sz="3200" b="1" dirty="0">
                <a:solidFill>
                  <a:srgbClr val="FF0000"/>
                </a:solidFill>
                <a:effectLst>
                  <a:outerShdw blurRad="38100" dist="38100" dir="2700000" algn="tl">
                    <a:srgbClr val="000000">
                      <a:alpha val="43137"/>
                    </a:srgbClr>
                  </a:outerShdw>
                </a:effectLst>
                <a:cs typeface="B Nazanin" panose="00000400000000000000" pitchFamily="2" charset="-78"/>
              </a:rPr>
              <a:t> </a:t>
            </a:r>
            <a:r>
              <a:rPr lang="fa-IR" sz="3200" b="1" dirty="0" err="1">
                <a:solidFill>
                  <a:srgbClr val="FF0000"/>
                </a:solidFill>
                <a:effectLst>
                  <a:outerShdw blurRad="38100" dist="38100" dir="2700000" algn="tl">
                    <a:srgbClr val="000000">
                      <a:alpha val="43137"/>
                    </a:srgbClr>
                  </a:outerShdw>
                </a:effectLst>
                <a:cs typeface="B Nazanin" panose="00000400000000000000" pitchFamily="2" charset="-78"/>
              </a:rPr>
              <a:t>دردناك</a:t>
            </a:r>
            <a:r>
              <a:rPr lang="fa-IR" sz="3200" b="1" dirty="0">
                <a:solidFill>
                  <a:srgbClr val="FF0000"/>
                </a:solidFill>
                <a:effectLst>
                  <a:outerShdw blurRad="38100" dist="38100" dir="2700000" algn="tl">
                    <a:srgbClr val="000000">
                      <a:alpha val="43137"/>
                    </a:srgbClr>
                  </a:outerShdw>
                </a:effectLst>
                <a:cs typeface="B Nazanin" panose="00000400000000000000" pitchFamily="2" charset="-78"/>
              </a:rPr>
              <a:t> باشد!</a:t>
            </a:r>
            <a:endParaRPr lang="en-US" sz="3200" dirty="0">
              <a:solidFill>
                <a:srgbClr val="FF0000"/>
              </a:solidFill>
              <a:effectLst>
                <a:outerShdw blurRad="38100" dist="38100" dir="2700000" algn="tl">
                  <a:srgbClr val="000000">
                    <a:alpha val="43137"/>
                  </a:srgbClr>
                </a:outerShdw>
              </a:effectLst>
              <a:cs typeface="B Nazanin" panose="00000400000000000000" pitchFamily="2" charset="-78"/>
            </a:endParaRPr>
          </a:p>
        </p:txBody>
      </p:sp>
    </p:spTree>
    <p:extLst>
      <p:ext uri="{BB962C8B-B14F-4D97-AF65-F5344CB8AC3E}">
        <p14:creationId xmlns:p14="http://schemas.microsoft.com/office/powerpoint/2010/main" val="13625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fa-IR" sz="3600" b="1" dirty="0" smtClean="0">
                <a:cs typeface="B Nazanin" panose="00000400000000000000" pitchFamily="2" charset="-78"/>
              </a:rPr>
              <a:t>3-اقدامات </a:t>
            </a:r>
            <a:r>
              <a:rPr lang="fa-IR" sz="3600" b="1" dirty="0">
                <a:cs typeface="B Nazanin" panose="00000400000000000000" pitchFamily="2" charset="-78"/>
              </a:rPr>
              <a:t>لازم جهت بهبود زخم نوک سینه چیست؟</a:t>
            </a:r>
            <a:endParaRPr lang="en-US" sz="3600" b="1" dirty="0">
              <a:cs typeface="B Nazanin" panose="00000400000000000000" pitchFamily="2" charset="-78"/>
            </a:endParaRPr>
          </a:p>
        </p:txBody>
      </p:sp>
    </p:spTree>
    <p:extLst>
      <p:ext uri="{BB962C8B-B14F-4D97-AF65-F5344CB8AC3E}">
        <p14:creationId xmlns:p14="http://schemas.microsoft.com/office/powerpoint/2010/main" val="57238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458200" cy="5105400"/>
          </a:xfrm>
        </p:spPr>
        <p:txBody>
          <a:bodyPr/>
          <a:lstStyle/>
          <a:p>
            <a:r>
              <a:rPr lang="fa-IR" sz="2800" b="1" dirty="0" smtClean="0">
                <a:cs typeface="B Nazanin" panose="00000400000000000000" pitchFamily="2" charset="-78"/>
              </a:rPr>
              <a:t>ادامه شیردهی، </a:t>
            </a:r>
            <a:r>
              <a:rPr lang="fa-IR" sz="2800" dirty="0">
                <a:cs typeface="B Nazanin" panose="00000400000000000000" pitchFamily="2" charset="-78"/>
              </a:rPr>
              <a:t>یافتن علت و درمان مناسب آن</a:t>
            </a:r>
          </a:p>
          <a:p>
            <a:r>
              <a:rPr lang="fa-IR" sz="2800" b="1" dirty="0" smtClean="0">
                <a:cs typeface="B Nazanin" panose="00000400000000000000" pitchFamily="2" charset="-78"/>
              </a:rPr>
              <a:t>تغییر و یا اصلاح وضعیت شیردهی </a:t>
            </a:r>
            <a:r>
              <a:rPr lang="fa-IR" sz="2800" b="1" smtClean="0">
                <a:cs typeface="B Nazanin" panose="00000400000000000000" pitchFamily="2" charset="-78"/>
              </a:rPr>
              <a:t>و </a:t>
            </a:r>
            <a:r>
              <a:rPr lang="fa-IR" sz="2800" b="1" u="sng" smtClean="0">
                <a:solidFill>
                  <a:srgbClr val="FF0000"/>
                </a:solidFill>
                <a:cs typeface="B Nazanin" panose="00000400000000000000" pitchFamily="2" charset="-78"/>
              </a:rPr>
              <a:t>آموزش </a:t>
            </a:r>
            <a:r>
              <a:rPr lang="fa-IR" sz="2800" b="1" u="sng" dirty="0" smtClean="0">
                <a:solidFill>
                  <a:srgbClr val="FF0000"/>
                </a:solidFill>
                <a:cs typeface="B Nazanin" panose="00000400000000000000" pitchFamily="2" charset="-78"/>
              </a:rPr>
              <a:t>صحیح </a:t>
            </a:r>
            <a:r>
              <a:rPr lang="fa-IR" sz="2800" b="1" u="sng" dirty="0" err="1" smtClean="0">
                <a:solidFill>
                  <a:srgbClr val="FF0000"/>
                </a:solidFill>
                <a:cs typeface="B Nazanin" panose="00000400000000000000" pitchFamily="2" charset="-78"/>
              </a:rPr>
              <a:t>درگرفتن</a:t>
            </a:r>
            <a:r>
              <a:rPr lang="fa-IR" sz="2800" b="1" u="sng" dirty="0" smtClean="0">
                <a:solidFill>
                  <a:srgbClr val="FF0000"/>
                </a:solidFill>
                <a:cs typeface="B Nazanin" panose="00000400000000000000" pitchFamily="2" charset="-78"/>
              </a:rPr>
              <a:t> پستان توسط شیرخوار مهمترین اقدام است</a:t>
            </a:r>
          </a:p>
          <a:p>
            <a:r>
              <a:rPr lang="fa-IR" sz="2800" dirty="0" smtClean="0">
                <a:cs typeface="B Nazanin" panose="00000400000000000000" pitchFamily="2" charset="-78"/>
              </a:rPr>
              <a:t>ماساژ </a:t>
            </a:r>
            <a:r>
              <a:rPr lang="fa-IR" sz="2800" dirty="0" err="1" smtClean="0">
                <a:cs typeface="B Nazanin" panose="00000400000000000000" pitchFamily="2" charset="-78"/>
              </a:rPr>
              <a:t>وکمپرس</a:t>
            </a:r>
            <a:r>
              <a:rPr lang="fa-IR" sz="2800" dirty="0" smtClean="0">
                <a:cs typeface="B Nazanin" panose="00000400000000000000" pitchFamily="2" charset="-78"/>
              </a:rPr>
              <a:t> گرم پستان قبل </a:t>
            </a:r>
            <a:r>
              <a:rPr lang="fa-IR" sz="2800" dirty="0" err="1" smtClean="0">
                <a:cs typeface="B Nazanin" panose="00000400000000000000" pitchFamily="2" charset="-78"/>
              </a:rPr>
              <a:t>شيردهي</a:t>
            </a:r>
            <a:r>
              <a:rPr lang="fa-IR" sz="2800" dirty="0" smtClean="0">
                <a:cs typeface="B Nazanin" panose="00000400000000000000" pitchFamily="2" charset="-78"/>
              </a:rPr>
              <a:t> جهت </a:t>
            </a:r>
            <a:r>
              <a:rPr lang="fa-IR" sz="2800" dirty="0" err="1" smtClean="0">
                <a:cs typeface="B Nazanin" panose="00000400000000000000" pitchFamily="2" charset="-78"/>
              </a:rPr>
              <a:t>كمك</a:t>
            </a:r>
            <a:r>
              <a:rPr lang="fa-IR" sz="2800" dirty="0" smtClean="0">
                <a:cs typeface="B Nazanin" panose="00000400000000000000" pitchFamily="2" charset="-78"/>
              </a:rPr>
              <a:t> به </a:t>
            </a:r>
            <a:r>
              <a:rPr lang="fa-IR" sz="2800" dirty="0" err="1">
                <a:cs typeface="B Nazanin" panose="00000400000000000000" pitchFamily="2" charset="-78"/>
              </a:rPr>
              <a:t>جاري</a:t>
            </a:r>
            <a:r>
              <a:rPr lang="fa-IR" sz="2800" dirty="0">
                <a:cs typeface="B Nazanin" panose="00000400000000000000" pitchFamily="2" charset="-78"/>
              </a:rPr>
              <a:t> شدن </a:t>
            </a:r>
            <a:r>
              <a:rPr lang="fa-IR" sz="2800" dirty="0" err="1" smtClean="0">
                <a:cs typeface="B Nazanin" panose="00000400000000000000" pitchFamily="2" charset="-78"/>
              </a:rPr>
              <a:t>شير</a:t>
            </a:r>
            <a:endParaRPr lang="fa-IR" sz="2800" dirty="0" smtClean="0">
              <a:cs typeface="B Nazanin" panose="00000400000000000000" pitchFamily="2" charset="-78"/>
            </a:endParaRPr>
          </a:p>
          <a:p>
            <a:r>
              <a:rPr lang="fa-IR" sz="2800" dirty="0" smtClean="0">
                <a:cs typeface="B Nazanin" panose="00000400000000000000" pitchFamily="2" charset="-78"/>
              </a:rPr>
              <a:t>شیردهی ابتدا </a:t>
            </a:r>
            <a:r>
              <a:rPr lang="fa-IR" sz="2800" dirty="0" err="1" smtClean="0">
                <a:cs typeface="B Nazanin" panose="00000400000000000000" pitchFamily="2" charset="-78"/>
              </a:rPr>
              <a:t>از</a:t>
            </a:r>
            <a:r>
              <a:rPr lang="fa-IR" sz="2800" dirty="0" err="1">
                <a:cs typeface="B Nazanin" panose="00000400000000000000" pitchFamily="2" charset="-78"/>
              </a:rPr>
              <a:t>طرف</a:t>
            </a:r>
            <a:r>
              <a:rPr lang="fa-IR" sz="2800" dirty="0" smtClean="0">
                <a:cs typeface="B Nazanin" panose="00000400000000000000" pitchFamily="2" charset="-78"/>
              </a:rPr>
              <a:t> </a:t>
            </a:r>
            <a:r>
              <a:rPr lang="fa-IR" sz="2800" dirty="0">
                <a:cs typeface="B Nazanin" panose="00000400000000000000" pitchFamily="2" charset="-78"/>
              </a:rPr>
              <a:t>پستان سالم </a:t>
            </a:r>
            <a:r>
              <a:rPr lang="fa-IR" sz="2800" dirty="0" err="1">
                <a:cs typeface="B Nazanin" panose="00000400000000000000" pitchFamily="2" charset="-78"/>
              </a:rPr>
              <a:t>يا</a:t>
            </a:r>
            <a:r>
              <a:rPr lang="fa-IR" sz="2800" dirty="0">
                <a:cs typeface="B Nazanin" panose="00000400000000000000" pitchFamily="2" charset="-78"/>
              </a:rPr>
              <a:t> </a:t>
            </a:r>
            <a:r>
              <a:rPr lang="fa-IR" sz="2800" dirty="0" err="1">
                <a:cs typeface="B Nazanin" panose="00000400000000000000" pitchFamily="2" charset="-78"/>
              </a:rPr>
              <a:t>كم</a:t>
            </a:r>
            <a:r>
              <a:rPr lang="fa-IR" sz="2800" dirty="0">
                <a:cs typeface="B Nazanin" panose="00000400000000000000" pitchFamily="2" charset="-78"/>
              </a:rPr>
              <a:t> </a:t>
            </a:r>
            <a:r>
              <a:rPr lang="fa-IR" sz="2800" dirty="0" err="1">
                <a:cs typeface="B Nazanin" panose="00000400000000000000" pitchFamily="2" charset="-78"/>
              </a:rPr>
              <a:t>ضايعه</a:t>
            </a:r>
            <a:r>
              <a:rPr lang="fa-IR" sz="2800" dirty="0">
                <a:cs typeface="B Nazanin" panose="00000400000000000000" pitchFamily="2" charset="-78"/>
              </a:rPr>
              <a:t> </a:t>
            </a:r>
            <a:r>
              <a:rPr lang="fa-IR" sz="2800" dirty="0" smtClean="0">
                <a:cs typeface="B Nazanin" panose="00000400000000000000" pitchFamily="2" charset="-78"/>
              </a:rPr>
              <a:t>تر</a:t>
            </a:r>
          </a:p>
          <a:p>
            <a:r>
              <a:rPr lang="fa-IR" sz="2800" dirty="0" smtClean="0">
                <a:cs typeface="B Nazanin" panose="00000400000000000000" pitchFamily="2" charset="-78"/>
              </a:rPr>
              <a:t>استفاده از </a:t>
            </a:r>
            <a:r>
              <a:rPr lang="fa-IR" sz="2800" b="1" u="sng" dirty="0">
                <a:cs typeface="B Nazanin" panose="00000400000000000000" pitchFamily="2" charset="-78"/>
              </a:rPr>
              <a:t>شیر </a:t>
            </a:r>
            <a:r>
              <a:rPr lang="fa-IR" sz="2800" b="1" u="sng" dirty="0" smtClean="0">
                <a:cs typeface="B Nazanin" panose="00000400000000000000" pitchFamily="2" charset="-78"/>
              </a:rPr>
              <a:t>مادر </a:t>
            </a:r>
            <a:r>
              <a:rPr lang="fa-IR" sz="2800" dirty="0" smtClean="0">
                <a:cs typeface="B Nazanin" panose="00000400000000000000" pitchFamily="2" charset="-78"/>
              </a:rPr>
              <a:t>و </a:t>
            </a:r>
            <a:r>
              <a:rPr lang="fa-IR" sz="2800" dirty="0">
                <a:cs typeface="B Nazanin" panose="00000400000000000000" pitchFamily="2" charset="-78"/>
              </a:rPr>
              <a:t>یا </a:t>
            </a:r>
            <a:r>
              <a:rPr lang="fa-IR" sz="2800" dirty="0" smtClean="0">
                <a:cs typeface="B Nazanin" panose="00000400000000000000" pitchFamily="2" charset="-78"/>
              </a:rPr>
              <a:t>کرم </a:t>
            </a:r>
            <a:r>
              <a:rPr lang="fa-IR" sz="2800" dirty="0" err="1">
                <a:cs typeface="B Nazanin" panose="00000400000000000000" pitchFamily="2" charset="-78"/>
              </a:rPr>
              <a:t>لانولين</a:t>
            </a:r>
            <a:r>
              <a:rPr lang="fa-IR" sz="2800" dirty="0">
                <a:cs typeface="B Nazanin" panose="00000400000000000000" pitchFamily="2" charset="-78"/>
              </a:rPr>
              <a:t> </a:t>
            </a:r>
            <a:r>
              <a:rPr lang="en-US" sz="2800" dirty="0">
                <a:cs typeface="B Nazanin" panose="00000400000000000000" pitchFamily="2" charset="-78"/>
              </a:rPr>
              <a:t>purloin </a:t>
            </a:r>
            <a:r>
              <a:rPr lang="fa-IR" sz="2800" dirty="0">
                <a:cs typeface="B Nazanin" panose="00000400000000000000" pitchFamily="2" charset="-78"/>
              </a:rPr>
              <a:t>خالص </a:t>
            </a:r>
            <a:r>
              <a:rPr lang="fa-IR" sz="2800" dirty="0" smtClean="0">
                <a:cs typeface="B Nazanin" panose="00000400000000000000" pitchFamily="2" charset="-78"/>
              </a:rPr>
              <a:t>در </a:t>
            </a:r>
            <a:r>
              <a:rPr lang="fa-IR" sz="2800" dirty="0">
                <a:cs typeface="B Nazanin" panose="00000400000000000000" pitchFamily="2" charset="-78"/>
              </a:rPr>
              <a:t>صورت خشکی و یا سوزش </a:t>
            </a:r>
            <a:r>
              <a:rPr lang="fa-IR" sz="2800" dirty="0" err="1" smtClean="0">
                <a:cs typeface="B Nazanin" panose="00000400000000000000" pitchFamily="2" charset="-78"/>
              </a:rPr>
              <a:t>نوك</a:t>
            </a:r>
            <a:r>
              <a:rPr lang="fa-IR" sz="2800" dirty="0" smtClean="0">
                <a:cs typeface="B Nazanin" panose="00000400000000000000" pitchFamily="2" charset="-78"/>
              </a:rPr>
              <a:t> </a:t>
            </a:r>
            <a:r>
              <a:rPr lang="fa-IR" sz="2800" dirty="0">
                <a:cs typeface="B Nazanin" panose="00000400000000000000" pitchFamily="2" charset="-78"/>
              </a:rPr>
              <a:t>پستان </a:t>
            </a:r>
            <a:r>
              <a:rPr lang="fa-IR" sz="2800" dirty="0" smtClean="0">
                <a:cs typeface="B Nazanin" panose="00000400000000000000" pitchFamily="2" charset="-78"/>
              </a:rPr>
              <a:t>پس </a:t>
            </a:r>
            <a:r>
              <a:rPr lang="fa-IR" sz="2800" dirty="0">
                <a:cs typeface="B Nazanin" panose="00000400000000000000" pitchFamily="2" charset="-78"/>
              </a:rPr>
              <a:t>از شیردهی </a:t>
            </a:r>
            <a:r>
              <a:rPr lang="fa-IR" sz="2800" dirty="0" smtClean="0">
                <a:cs typeface="B Nazanin" panose="00000400000000000000" pitchFamily="2" charset="-78"/>
              </a:rPr>
              <a:t>( </a:t>
            </a:r>
            <a:r>
              <a:rPr lang="fa-IR" sz="2800" dirty="0">
                <a:cs typeface="B Nazanin" panose="00000400000000000000" pitchFamily="2" charset="-78"/>
              </a:rPr>
              <a:t>نرم و </a:t>
            </a:r>
            <a:r>
              <a:rPr lang="fa-IR" sz="2800" dirty="0" smtClean="0">
                <a:cs typeface="B Nazanin" panose="00000400000000000000" pitchFamily="2" charset="-78"/>
              </a:rPr>
              <a:t>چرب) </a:t>
            </a:r>
          </a:p>
          <a:p>
            <a:r>
              <a:rPr lang="fa-IR" sz="2800" dirty="0" smtClean="0">
                <a:cs typeface="B Nazanin" panose="00000400000000000000" pitchFamily="2" charset="-78"/>
              </a:rPr>
              <a:t>در </a:t>
            </a:r>
            <a:r>
              <a:rPr lang="fa-IR" sz="2800" dirty="0">
                <a:cs typeface="B Nazanin" panose="00000400000000000000" pitchFamily="2" charset="-78"/>
              </a:rPr>
              <a:t>معرض هوا و </a:t>
            </a:r>
            <a:r>
              <a:rPr lang="fa-IR" sz="2800" dirty="0" smtClean="0">
                <a:cs typeface="B Nazanin" panose="00000400000000000000" pitchFamily="2" charset="-78"/>
              </a:rPr>
              <a:t>نور قرار </a:t>
            </a:r>
            <a:r>
              <a:rPr lang="fa-IR" sz="2800" dirty="0">
                <a:cs typeface="B Nazanin" panose="00000400000000000000" pitchFamily="2" charset="-78"/>
              </a:rPr>
              <a:t>دادن </a:t>
            </a:r>
            <a:r>
              <a:rPr lang="fa-IR" sz="2800" dirty="0" smtClean="0">
                <a:cs typeface="B Nazanin" panose="00000400000000000000" pitchFamily="2" charset="-78"/>
              </a:rPr>
              <a:t>و استفاده </a:t>
            </a:r>
            <a:r>
              <a:rPr lang="fa-IR" sz="2800" dirty="0">
                <a:cs typeface="B Nazanin" panose="00000400000000000000" pitchFamily="2" charset="-78"/>
              </a:rPr>
              <a:t>از </a:t>
            </a:r>
            <a:r>
              <a:rPr lang="fa-IR" sz="2800" dirty="0" err="1" smtClean="0">
                <a:cs typeface="B Nazanin" panose="00000400000000000000" pitchFamily="2" charset="-78"/>
              </a:rPr>
              <a:t>سشوار</a:t>
            </a:r>
            <a:r>
              <a:rPr lang="fa-IR" sz="2800" dirty="0" smtClean="0">
                <a:cs typeface="B Nazanin" panose="00000400000000000000" pitchFamily="2" charset="-78"/>
              </a:rPr>
              <a:t> </a:t>
            </a:r>
          </a:p>
          <a:p>
            <a:r>
              <a:rPr lang="fa-IR" sz="2800" dirty="0" smtClean="0">
                <a:cs typeface="B Nazanin" panose="00000400000000000000" pitchFamily="2" charset="-78"/>
              </a:rPr>
              <a:t>شیردهی به </a:t>
            </a:r>
            <a:r>
              <a:rPr lang="fa-IR" sz="2800" dirty="0">
                <a:cs typeface="B Nazanin" panose="00000400000000000000" pitchFamily="2" charset="-78"/>
              </a:rPr>
              <a:t>دفعات و در حالات مختلف </a:t>
            </a:r>
            <a:r>
              <a:rPr lang="fa-IR" sz="2800" dirty="0" smtClean="0">
                <a:cs typeface="B Nazanin" panose="00000400000000000000" pitchFamily="2" charset="-78"/>
              </a:rPr>
              <a:t>مناسب</a:t>
            </a:r>
          </a:p>
          <a:p>
            <a:r>
              <a:rPr lang="fa-IR" sz="2800" dirty="0" smtClean="0">
                <a:cs typeface="B Nazanin" panose="00000400000000000000" pitchFamily="2" charset="-78"/>
              </a:rPr>
              <a:t>استفاده </a:t>
            </a:r>
            <a:r>
              <a:rPr lang="fa-IR" sz="2800" dirty="0">
                <a:cs typeface="B Nazanin" panose="00000400000000000000" pitchFamily="2" charset="-78"/>
              </a:rPr>
              <a:t>از </a:t>
            </a:r>
            <a:r>
              <a:rPr lang="fa-IR" sz="2800" b="1" dirty="0">
                <a:cs typeface="B Nazanin" panose="00000400000000000000" pitchFamily="2" charset="-78"/>
                <a:hlinkClick r:id="" action="ppaction://customshow?id=14&amp;return=true"/>
              </a:rPr>
              <a:t>محافظ پستان </a:t>
            </a:r>
            <a:r>
              <a:rPr lang="fa-IR" sz="2800" dirty="0">
                <a:cs typeface="B Nazanin" panose="00000400000000000000" pitchFamily="2" charset="-78"/>
              </a:rPr>
              <a:t>و نه محافظ نوک پستان </a:t>
            </a:r>
            <a:r>
              <a:rPr lang="fa-IR" sz="2800" dirty="0" smtClean="0">
                <a:cs typeface="B Nazanin" panose="00000400000000000000" pitchFamily="2" charset="-78"/>
              </a:rPr>
              <a:t>در فواصل </a:t>
            </a:r>
            <a:r>
              <a:rPr lang="fa-IR" sz="2800" dirty="0">
                <a:cs typeface="B Nazanin" panose="00000400000000000000" pitchFamily="2" charset="-78"/>
              </a:rPr>
              <a:t>شیردهی به منظور کاهش تماس نوک پستان با </a:t>
            </a:r>
            <a:r>
              <a:rPr lang="fa-IR" sz="2800" dirty="0" smtClean="0">
                <a:cs typeface="B Nazanin" panose="00000400000000000000" pitchFamily="2" charset="-78"/>
              </a:rPr>
              <a:t>لباس</a:t>
            </a:r>
          </a:p>
          <a:p>
            <a:endParaRPr lang="fa-IR" sz="2800" dirty="0" smtClean="0">
              <a:cs typeface="B Nazanin" panose="00000400000000000000" pitchFamily="2" charset="-78"/>
            </a:endParaRPr>
          </a:p>
          <a:p>
            <a:endParaRPr lang="en-US" sz="32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3886508933"/>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3183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1237"/>
            <a:ext cx="8175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610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2" name="Picture 2" descr="C:\slides\Update slides\new pic\my pic and video\20120822_104224.jpg"/>
          <p:cNvPicPr>
            <a:picLocks noChangeAspect="1" noChangeArrowheads="1"/>
          </p:cNvPicPr>
          <p:nvPr/>
        </p:nvPicPr>
        <p:blipFill>
          <a:blip r:embed="rId2" cstate="print"/>
          <a:srcRect l="2955" t="18554" r="5448" b="24936"/>
          <a:stretch>
            <a:fillRect/>
          </a:stretch>
        </p:blipFill>
        <p:spPr bwMode="auto">
          <a:xfrm>
            <a:off x="381000" y="1447800"/>
            <a:ext cx="4429155" cy="364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8963" name="Picture 3" descr="C:\slides\Update slides\new pic\my pic and video\20120822_104233.jpg"/>
          <p:cNvPicPr>
            <a:picLocks noChangeAspect="1" noChangeArrowheads="1"/>
          </p:cNvPicPr>
          <p:nvPr/>
        </p:nvPicPr>
        <p:blipFill>
          <a:blip r:embed="rId3" cstate="print"/>
          <a:srcRect l="7789" t="15625" r="2581" b="18746"/>
          <a:stretch>
            <a:fillRect/>
          </a:stretch>
        </p:blipFill>
        <p:spPr bwMode="auto">
          <a:xfrm>
            <a:off x="4832693" y="1503608"/>
            <a:ext cx="3731780"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947604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sz="3600" b="1" dirty="0" smtClean="0">
                <a:cs typeface="B Nazanin" panose="00000400000000000000" pitchFamily="2" charset="-78"/>
              </a:rPr>
              <a:t>4- با </a:t>
            </a:r>
            <a:r>
              <a:rPr lang="fa-IR" sz="3600" b="1" dirty="0">
                <a:cs typeface="B Nazanin" panose="00000400000000000000" pitchFamily="2" charset="-78"/>
              </a:rPr>
              <a:t>نوک پستان صاف و فرورفته چه </a:t>
            </a:r>
            <a:r>
              <a:rPr lang="fa-IR" sz="3600" b="1" dirty="0" err="1">
                <a:cs typeface="B Nazanin" panose="00000400000000000000" pitchFamily="2" charset="-78"/>
              </a:rPr>
              <a:t>بايد</a:t>
            </a:r>
            <a:r>
              <a:rPr lang="fa-IR" sz="3600" b="1" dirty="0">
                <a:cs typeface="B Nazanin" panose="00000400000000000000" pitchFamily="2" charset="-78"/>
              </a:rPr>
              <a:t> </a:t>
            </a:r>
            <a:r>
              <a:rPr lang="fa-IR" sz="3600" b="1" dirty="0" err="1">
                <a:cs typeface="B Nazanin" panose="00000400000000000000" pitchFamily="2" charset="-78"/>
              </a:rPr>
              <a:t>كرد</a:t>
            </a:r>
            <a:r>
              <a:rPr lang="fa-IR" sz="3600" b="1" dirty="0">
                <a:cs typeface="B Nazanin" panose="00000400000000000000" pitchFamily="2" charset="-78"/>
              </a:rPr>
              <a:t>؟ </a:t>
            </a:r>
            <a:endParaRPr lang="en-US" sz="3600" b="1" dirty="0">
              <a:cs typeface="B Nazanin" panose="00000400000000000000" pitchFamily="2" charset="-78"/>
            </a:endParaRPr>
          </a:p>
        </p:txBody>
      </p:sp>
    </p:spTree>
    <p:extLst>
      <p:ext uri="{BB962C8B-B14F-4D97-AF65-F5344CB8AC3E}">
        <p14:creationId xmlns:p14="http://schemas.microsoft.com/office/powerpoint/2010/main" val="3564292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47800"/>
            <a:ext cx="8001000" cy="4525962"/>
          </a:xfrm>
        </p:spPr>
        <p:txBody>
          <a:bodyPr/>
          <a:lstStyle/>
          <a:p>
            <a:r>
              <a:rPr lang="fa-IR" sz="2800" dirty="0" smtClean="0">
                <a:cs typeface="B Nazanin" panose="00000400000000000000" pitchFamily="2" charset="-78"/>
              </a:rPr>
              <a:t>معمولا اقدام </a:t>
            </a:r>
            <a:r>
              <a:rPr lang="fa-IR" sz="2800" dirty="0" err="1">
                <a:cs typeface="B Nazanin" panose="00000400000000000000" pitchFamily="2" charset="-78"/>
              </a:rPr>
              <a:t>خاصي</a:t>
            </a:r>
            <a:r>
              <a:rPr lang="fa-IR" sz="2800" dirty="0">
                <a:cs typeface="B Nazanin" panose="00000400000000000000" pitchFamily="2" charset="-78"/>
              </a:rPr>
              <a:t> لازم </a:t>
            </a:r>
            <a:r>
              <a:rPr lang="fa-IR" sz="2800" dirty="0" err="1" smtClean="0">
                <a:cs typeface="B Nazanin" panose="00000400000000000000" pitchFamily="2" charset="-78"/>
              </a:rPr>
              <a:t>نيست</a:t>
            </a:r>
            <a:endParaRPr lang="fa-IR" sz="2800" dirty="0" smtClean="0">
              <a:cs typeface="B Nazanin" panose="00000400000000000000" pitchFamily="2" charset="-78"/>
            </a:endParaRPr>
          </a:p>
          <a:p>
            <a:r>
              <a:rPr lang="fa-IR" sz="2800" dirty="0" smtClean="0">
                <a:cs typeface="B Nazanin" panose="00000400000000000000" pitchFamily="2" charset="-78"/>
              </a:rPr>
              <a:t>تلاش </a:t>
            </a:r>
            <a:r>
              <a:rPr lang="fa-IR" sz="2800" dirty="0" err="1" smtClean="0">
                <a:cs typeface="B Nazanin" panose="00000400000000000000" pitchFamily="2" charset="-78"/>
              </a:rPr>
              <a:t>درگرفتن</a:t>
            </a:r>
            <a:r>
              <a:rPr lang="fa-IR" sz="2800" dirty="0" smtClean="0">
                <a:cs typeface="B Nazanin" panose="00000400000000000000" pitchFamily="2" charset="-78"/>
              </a:rPr>
              <a:t> </a:t>
            </a:r>
            <a:r>
              <a:rPr lang="fa-IR" sz="2800" dirty="0" err="1">
                <a:cs typeface="B Nazanin" panose="00000400000000000000" pitchFamily="2" charset="-78"/>
              </a:rPr>
              <a:t>صحيح</a:t>
            </a:r>
            <a:r>
              <a:rPr lang="fa-IR" sz="2800" dirty="0">
                <a:cs typeface="B Nazanin" panose="00000400000000000000" pitchFamily="2" charset="-78"/>
              </a:rPr>
              <a:t> </a:t>
            </a:r>
            <a:r>
              <a:rPr lang="fa-IR" sz="2800" dirty="0" smtClean="0">
                <a:cs typeface="B Nazanin" panose="00000400000000000000" pitchFamily="2" charset="-78"/>
              </a:rPr>
              <a:t>پستان توسط </a:t>
            </a:r>
            <a:r>
              <a:rPr lang="fa-IR" sz="2800" dirty="0" err="1" smtClean="0">
                <a:cs typeface="B Nazanin" panose="00000400000000000000" pitchFamily="2" charset="-78"/>
              </a:rPr>
              <a:t>شيرخوار</a:t>
            </a:r>
            <a:r>
              <a:rPr lang="fa-IR" sz="2800" dirty="0" smtClean="0">
                <a:cs typeface="B Nazanin" panose="00000400000000000000" pitchFamily="2" charset="-78"/>
              </a:rPr>
              <a:t> قبل </a:t>
            </a:r>
            <a:r>
              <a:rPr lang="fa-IR" sz="2800" dirty="0">
                <a:cs typeface="B Nazanin" panose="00000400000000000000" pitchFamily="2" charset="-78"/>
              </a:rPr>
              <a:t>از </a:t>
            </a:r>
            <a:r>
              <a:rPr lang="fa-IR" sz="2800" dirty="0" smtClean="0">
                <a:cs typeface="B Nazanin" panose="00000400000000000000" pitchFamily="2" charset="-78"/>
              </a:rPr>
              <a:t>احتقان و زخم نوک پستان</a:t>
            </a:r>
          </a:p>
          <a:p>
            <a:r>
              <a:rPr lang="fa-IR" sz="2800" dirty="0" err="1">
                <a:cs typeface="B Nazanin" panose="00000400000000000000" pitchFamily="2" charset="-78"/>
              </a:rPr>
              <a:t>دوشيدن</a:t>
            </a:r>
            <a:r>
              <a:rPr lang="fa-IR" sz="2800" dirty="0">
                <a:cs typeface="B Nazanin" panose="00000400000000000000" pitchFamily="2" charset="-78"/>
              </a:rPr>
              <a:t> </a:t>
            </a:r>
            <a:r>
              <a:rPr lang="fa-IR" sz="2800" dirty="0" err="1">
                <a:cs typeface="B Nazanin" panose="00000400000000000000" pitchFamily="2" charset="-78"/>
              </a:rPr>
              <a:t>مستقيم</a:t>
            </a:r>
            <a:r>
              <a:rPr lang="fa-IR" sz="2800" dirty="0">
                <a:cs typeface="B Nazanin" panose="00000400000000000000" pitchFamily="2" charset="-78"/>
              </a:rPr>
              <a:t> شیر به داخل دهان </a:t>
            </a:r>
            <a:r>
              <a:rPr lang="fa-IR" sz="2800" dirty="0" err="1">
                <a:cs typeface="B Nazanin" panose="00000400000000000000" pitchFamily="2" charset="-78"/>
              </a:rPr>
              <a:t>شيرخوار</a:t>
            </a:r>
            <a:endParaRPr lang="fa-IR" sz="2800" dirty="0">
              <a:cs typeface="B Nazanin" panose="00000400000000000000" pitchFamily="2" charset="-78"/>
            </a:endParaRPr>
          </a:p>
          <a:p>
            <a:r>
              <a:rPr lang="fa-IR" sz="2800" dirty="0" err="1" smtClean="0">
                <a:cs typeface="B Nazanin" panose="00000400000000000000" pitchFamily="2" charset="-78"/>
              </a:rPr>
              <a:t>دوشيدن</a:t>
            </a:r>
            <a:r>
              <a:rPr lang="fa-IR" sz="2800" dirty="0" smtClean="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 </a:t>
            </a:r>
            <a:r>
              <a:rPr lang="fa-IR" sz="2800" dirty="0" smtClean="0">
                <a:cs typeface="B Nazanin" panose="00000400000000000000" pitchFamily="2" charset="-78"/>
              </a:rPr>
              <a:t>به منظور </a:t>
            </a:r>
            <a:r>
              <a:rPr lang="fa-IR" sz="2800" dirty="0">
                <a:cs typeface="B Nazanin" panose="00000400000000000000" pitchFamily="2" charset="-78"/>
              </a:rPr>
              <a:t>نرم شدن </a:t>
            </a:r>
            <a:r>
              <a:rPr lang="fa-IR" sz="2800" dirty="0" smtClean="0">
                <a:cs typeface="B Nazanin" panose="00000400000000000000" pitchFamily="2" charset="-78"/>
              </a:rPr>
              <a:t>هاله و دادن شیر دوشیده با فنجان</a:t>
            </a:r>
          </a:p>
          <a:p>
            <a:r>
              <a:rPr lang="fa-IR" sz="2800" dirty="0" smtClean="0">
                <a:cs typeface="B Nazanin" panose="00000400000000000000" pitchFamily="2" charset="-78"/>
              </a:rPr>
              <a:t>استفاده </a:t>
            </a:r>
            <a:r>
              <a:rPr lang="fa-IR" sz="2800" b="1" dirty="0" smtClean="0">
                <a:cs typeface="B Nazanin" panose="00000400000000000000" pitchFamily="2" charset="-78"/>
              </a:rPr>
              <a:t>پمپ شیردوش </a:t>
            </a:r>
            <a:r>
              <a:rPr lang="fa-IR" sz="2800" dirty="0" smtClean="0">
                <a:cs typeface="B Nazanin" panose="00000400000000000000" pitchFamily="2" charset="-78"/>
              </a:rPr>
              <a:t>یا </a:t>
            </a:r>
            <a:r>
              <a:rPr lang="fa-IR" sz="2800" b="1" dirty="0" smtClean="0">
                <a:cs typeface="B Nazanin" panose="00000400000000000000" pitchFamily="2" charset="-78"/>
                <a:hlinkClick r:id="" action="ppaction://customshow?id=16&amp;return=true"/>
              </a:rPr>
              <a:t>سرنگ </a:t>
            </a:r>
            <a:r>
              <a:rPr lang="fa-IR" sz="2800" b="1" dirty="0">
                <a:cs typeface="B Nazanin" panose="00000400000000000000" pitchFamily="2" charset="-78"/>
                <a:hlinkClick r:id="" action="ppaction://customshow?id=16&amp;return=true"/>
              </a:rPr>
              <a:t>20 </a:t>
            </a:r>
            <a:r>
              <a:rPr lang="fa-IR" sz="2800" dirty="0" smtClean="0">
                <a:cs typeface="B Nazanin" panose="00000400000000000000" pitchFamily="2" charset="-78"/>
              </a:rPr>
              <a:t>توسط </a:t>
            </a:r>
            <a:r>
              <a:rPr lang="fa-IR" sz="2800" dirty="0">
                <a:cs typeface="B Nazanin" panose="00000400000000000000" pitchFamily="2" charset="-78"/>
              </a:rPr>
              <a:t>خود </a:t>
            </a:r>
            <a:r>
              <a:rPr lang="fa-IR" sz="2800" dirty="0" smtClean="0">
                <a:cs typeface="B Nazanin" panose="00000400000000000000" pitchFamily="2" charset="-78"/>
              </a:rPr>
              <a:t>مادر برای کمی </a:t>
            </a:r>
            <a:r>
              <a:rPr lang="fa-IR" sz="2800" dirty="0">
                <a:cs typeface="B Nazanin" panose="00000400000000000000" pitchFamily="2" charset="-78"/>
              </a:rPr>
              <a:t>برجسته نمودن نوک </a:t>
            </a:r>
            <a:r>
              <a:rPr lang="fa-IR" sz="2800" dirty="0" smtClean="0">
                <a:cs typeface="B Nazanin" panose="00000400000000000000" pitchFamily="2" charset="-78"/>
              </a:rPr>
              <a:t>قبل </a:t>
            </a:r>
            <a:r>
              <a:rPr lang="fa-IR" sz="2800" dirty="0">
                <a:cs typeface="B Nazanin" panose="00000400000000000000" pitchFamily="2" charset="-78"/>
              </a:rPr>
              <a:t>از گرفتن </a:t>
            </a:r>
            <a:r>
              <a:rPr lang="fa-IR" sz="2800" dirty="0" smtClean="0">
                <a:cs typeface="B Nazanin" panose="00000400000000000000" pitchFamily="2" charset="-78"/>
              </a:rPr>
              <a:t>پستان</a:t>
            </a:r>
          </a:p>
          <a:p>
            <a:r>
              <a:rPr lang="fa-IR" sz="2800" dirty="0" smtClean="0">
                <a:cs typeface="B Nazanin" panose="00000400000000000000" pitchFamily="2" charset="-78"/>
              </a:rPr>
              <a:t>استفاده </a:t>
            </a:r>
            <a:r>
              <a:rPr lang="fa-IR" sz="2800" dirty="0">
                <a:cs typeface="B Nazanin" panose="00000400000000000000" pitchFamily="2" charset="-78"/>
              </a:rPr>
              <a:t>از </a:t>
            </a:r>
            <a:r>
              <a:rPr lang="fa-IR" sz="2800" b="1" dirty="0">
                <a:cs typeface="B Nazanin" panose="00000400000000000000" pitchFamily="2" charset="-78"/>
              </a:rPr>
              <a:t>محافظ پستان </a:t>
            </a:r>
            <a:r>
              <a:rPr lang="fa-IR" sz="2800" dirty="0" err="1">
                <a:cs typeface="B Nazanin" panose="00000400000000000000" pitchFamily="2" charset="-78"/>
              </a:rPr>
              <a:t>درفواصل</a:t>
            </a:r>
            <a:r>
              <a:rPr lang="fa-IR" sz="2800" dirty="0">
                <a:cs typeface="B Nazanin" panose="00000400000000000000" pitchFamily="2" charset="-78"/>
              </a:rPr>
              <a:t> شیردهی به منظور برجسته نمودن بیشر نوک </a:t>
            </a:r>
            <a:r>
              <a:rPr lang="fa-IR" sz="2800" dirty="0" smtClean="0">
                <a:cs typeface="B Nazanin" panose="00000400000000000000" pitchFamily="2" charset="-78"/>
              </a:rPr>
              <a:t>پستان (کمک کننده) </a:t>
            </a:r>
          </a:p>
          <a:p>
            <a:r>
              <a:rPr lang="fa-IR" sz="2800" dirty="0">
                <a:cs typeface="B Nazanin" panose="00000400000000000000" pitchFamily="2" charset="-78"/>
              </a:rPr>
              <a:t> </a:t>
            </a:r>
            <a:r>
              <a:rPr lang="fa-IR" sz="2800" u="sng" dirty="0">
                <a:cs typeface="B Nazanin" panose="00000400000000000000" pitchFamily="2" charset="-78"/>
              </a:rPr>
              <a:t>استفاده </a:t>
            </a:r>
            <a:r>
              <a:rPr lang="fa-IR" sz="2800" u="sng" dirty="0" smtClean="0">
                <a:cs typeface="B Nazanin" panose="00000400000000000000" pitchFamily="2" charset="-78"/>
              </a:rPr>
              <a:t>کوتاه </a:t>
            </a:r>
            <a:r>
              <a:rPr lang="fa-IR" sz="2800" u="sng" dirty="0">
                <a:cs typeface="B Nazanin" panose="00000400000000000000" pitchFamily="2" charset="-78"/>
              </a:rPr>
              <a:t>مدت </a:t>
            </a:r>
            <a:r>
              <a:rPr lang="fa-IR" sz="2800" u="sng" dirty="0" smtClean="0">
                <a:cs typeface="B Nazanin" panose="00000400000000000000" pitchFamily="2" charset="-78"/>
              </a:rPr>
              <a:t>و صحیح </a:t>
            </a:r>
            <a:r>
              <a:rPr lang="fa-IR" sz="2800" dirty="0">
                <a:cs typeface="B Nazanin" panose="00000400000000000000" pitchFamily="2" charset="-78"/>
              </a:rPr>
              <a:t>از </a:t>
            </a:r>
            <a:r>
              <a:rPr lang="fa-IR" sz="2800" b="1" dirty="0">
                <a:cs typeface="B Nazanin" panose="00000400000000000000" pitchFamily="2" charset="-78"/>
                <a:hlinkClick r:id="" action="ppaction://customshow?id=11&amp;return=true"/>
              </a:rPr>
              <a:t>محافظ نوک پستان </a:t>
            </a:r>
            <a:r>
              <a:rPr lang="fa-IR" sz="2800" dirty="0">
                <a:cs typeface="B Nazanin" panose="00000400000000000000" pitchFamily="2" charset="-78"/>
              </a:rPr>
              <a:t>با کمک مشاور شیردهی </a:t>
            </a:r>
            <a:r>
              <a:rPr lang="fa-IR" sz="2800" b="1" u="sng" dirty="0" smtClean="0">
                <a:cs typeface="B Nazanin" panose="00000400000000000000" pitchFamily="2" charset="-78"/>
              </a:rPr>
              <a:t>در </a:t>
            </a:r>
            <a:r>
              <a:rPr lang="fa-IR" sz="2800" b="1" u="sng" dirty="0">
                <a:cs typeface="B Nazanin" panose="00000400000000000000" pitchFamily="2" charset="-78"/>
              </a:rPr>
              <a:t>صورت عدم </a:t>
            </a:r>
            <a:r>
              <a:rPr lang="fa-IR" sz="2800" b="1" u="sng" dirty="0" smtClean="0">
                <a:cs typeface="B Nazanin" panose="00000400000000000000" pitchFamily="2" charset="-78"/>
              </a:rPr>
              <a:t>موفقیت</a:t>
            </a:r>
            <a:endParaRPr lang="fa-IR" sz="2800" b="1" u="sng"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23401824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0209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50" name="Picture 6" descr="C:\Users\Mahmoud\Pictures\Picture2.png"/>
          <p:cNvPicPr>
            <a:picLocks noChangeAspect="1" noChangeArrowheads="1"/>
          </p:cNvPicPr>
          <p:nvPr/>
        </p:nvPicPr>
        <p:blipFill>
          <a:blip r:embed="rId2"/>
          <a:srcRect/>
          <a:stretch>
            <a:fillRect/>
          </a:stretch>
        </p:blipFill>
        <p:spPr bwMode="auto">
          <a:xfrm>
            <a:off x="181561" y="2057400"/>
            <a:ext cx="8733839"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152638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2" name="Picture 4" descr="C:\Users\Mahmoud\Pictures\Picture1.png"/>
          <p:cNvPicPr>
            <a:picLocks noChangeAspect="1" noChangeArrowheads="1"/>
          </p:cNvPicPr>
          <p:nvPr/>
        </p:nvPicPr>
        <p:blipFill>
          <a:blip r:embed="rId2"/>
          <a:srcRect/>
          <a:stretch>
            <a:fillRect/>
          </a:stretch>
        </p:blipFill>
        <p:spPr bwMode="auto">
          <a:xfrm>
            <a:off x="457200" y="1371600"/>
            <a:ext cx="8478837" cy="328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409632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8077200" cy="4525962"/>
          </a:xfrm>
        </p:spPr>
        <p:txBody>
          <a:bodyPr/>
          <a:lstStyle/>
          <a:p>
            <a:r>
              <a:rPr lang="fa-IR" sz="3200" b="1" dirty="0">
                <a:cs typeface="B Nazanin" panose="00000400000000000000" pitchFamily="2" charset="-78"/>
              </a:rPr>
              <a:t> </a:t>
            </a:r>
            <a:r>
              <a:rPr lang="fa-IR" sz="3200" dirty="0">
                <a:cs typeface="B Nazanin" panose="00000400000000000000" pitchFamily="2" charset="-78"/>
              </a:rPr>
              <a:t>درمان قبل از زایمان کمک کننده </a:t>
            </a:r>
            <a:r>
              <a:rPr lang="fa-IR" sz="3200" dirty="0" err="1">
                <a:cs typeface="B Nazanin" panose="00000400000000000000" pitchFamily="2" charset="-78"/>
              </a:rPr>
              <a:t>نيست</a:t>
            </a:r>
            <a:r>
              <a:rPr lang="fa-IR" sz="3200" dirty="0">
                <a:cs typeface="B Nazanin" panose="00000400000000000000" pitchFamily="2" charset="-78"/>
              </a:rPr>
              <a:t>. </a:t>
            </a:r>
            <a:r>
              <a:rPr lang="fa-IR" sz="3200" dirty="0" smtClean="0">
                <a:cs typeface="B Nazanin" panose="00000400000000000000" pitchFamily="2" charset="-78"/>
              </a:rPr>
              <a:t>ممکن </a:t>
            </a:r>
            <a:r>
              <a:rPr lang="fa-IR" sz="3200" dirty="0">
                <a:cs typeface="B Nazanin" panose="00000400000000000000" pitchFamily="2" charset="-78"/>
              </a:rPr>
              <a:t>است کاذب </a:t>
            </a:r>
            <a:r>
              <a:rPr lang="fa-IR" sz="3200" dirty="0" err="1" smtClean="0">
                <a:cs typeface="B Nazanin" panose="00000400000000000000" pitchFamily="2" charset="-78"/>
              </a:rPr>
              <a:t>ویا</a:t>
            </a:r>
            <a:r>
              <a:rPr lang="fa-IR" sz="3200" dirty="0" smtClean="0">
                <a:cs typeface="B Nazanin" panose="00000400000000000000" pitchFamily="2" charset="-78"/>
              </a:rPr>
              <a:t> </a:t>
            </a:r>
            <a:r>
              <a:rPr lang="fa-IR" sz="3200" dirty="0">
                <a:cs typeface="B Nazanin" panose="00000400000000000000" pitchFamily="2" charset="-78"/>
              </a:rPr>
              <a:t>واقعی </a:t>
            </a:r>
            <a:r>
              <a:rPr lang="fa-IR" sz="3200" dirty="0" smtClean="0">
                <a:cs typeface="B Nazanin" panose="00000400000000000000" pitchFamily="2" charset="-78"/>
              </a:rPr>
              <a:t>باشد</a:t>
            </a:r>
            <a:endParaRPr lang="fa-IR" sz="3200" dirty="0">
              <a:cs typeface="B Nazanin" panose="00000400000000000000" pitchFamily="2" charset="-78"/>
            </a:endParaRPr>
          </a:p>
          <a:p>
            <a:r>
              <a:rPr lang="fa-IR" sz="3200" dirty="0" smtClean="0">
                <a:cs typeface="B Nazanin" panose="00000400000000000000" pitchFamily="2" charset="-78"/>
              </a:rPr>
              <a:t>دادن اعتماد به‌ نفس به مادر</a:t>
            </a:r>
          </a:p>
          <a:p>
            <a:r>
              <a:rPr lang="fa-IR" sz="3200" dirty="0">
                <a:cs typeface="B Nazanin" panose="00000400000000000000" pitchFamily="2" charset="-78"/>
              </a:rPr>
              <a:t>آموزش </a:t>
            </a:r>
            <a:r>
              <a:rPr lang="fa-IR" sz="3200" dirty="0" smtClean="0">
                <a:cs typeface="B Nazanin" panose="00000400000000000000" pitchFamily="2" charset="-78"/>
              </a:rPr>
              <a:t>مناسب </a:t>
            </a:r>
            <a:r>
              <a:rPr lang="fa-IR" sz="3200" dirty="0">
                <a:cs typeface="B Nazanin" panose="00000400000000000000" pitchFamily="2" charset="-78"/>
              </a:rPr>
              <a:t>در نحوه گرفتن </a:t>
            </a:r>
            <a:r>
              <a:rPr lang="fa-IR" sz="3200" dirty="0" smtClean="0">
                <a:cs typeface="B Nazanin" panose="00000400000000000000" pitchFamily="2" charset="-78"/>
              </a:rPr>
              <a:t>پستان با </a:t>
            </a:r>
            <a:r>
              <a:rPr lang="fa-IR" sz="3200" dirty="0">
                <a:cs typeface="B Nazanin" panose="00000400000000000000" pitchFamily="2" charset="-78"/>
              </a:rPr>
              <a:t>حداکثر نسج </a:t>
            </a:r>
            <a:r>
              <a:rPr lang="fa-IR" sz="3200" dirty="0" smtClean="0">
                <a:cs typeface="B Nazanin" panose="00000400000000000000" pitchFamily="2" charset="-78"/>
              </a:rPr>
              <a:t>پستان</a:t>
            </a:r>
            <a:r>
              <a:rPr lang="fa-IR" sz="3200" dirty="0" smtClean="0">
                <a:solidFill>
                  <a:srgbClr val="FF0000"/>
                </a:solidFill>
                <a:cs typeface="B Nazanin" panose="00000400000000000000" pitchFamily="2" charset="-78"/>
              </a:rPr>
              <a:t>(لچ عمیق) </a:t>
            </a:r>
          </a:p>
          <a:p>
            <a:r>
              <a:rPr lang="fa-IR" sz="3200" dirty="0" err="1" smtClean="0">
                <a:cs typeface="B Nazanin" panose="00000400000000000000" pitchFamily="2" charset="-78"/>
              </a:rPr>
              <a:t>نرم‌تر</a:t>
            </a:r>
            <a:r>
              <a:rPr lang="fa-IR" sz="3200" dirty="0" smtClean="0">
                <a:cs typeface="B Nazanin" panose="00000400000000000000" pitchFamily="2" charset="-78"/>
              </a:rPr>
              <a:t> شدن </a:t>
            </a:r>
            <a:r>
              <a:rPr lang="fa-IR" sz="3200" dirty="0" err="1" smtClean="0">
                <a:cs typeface="B Nazanin" panose="00000400000000000000" pitchFamily="2" charset="-78"/>
              </a:rPr>
              <a:t>پستان‌ها</a:t>
            </a:r>
            <a:r>
              <a:rPr lang="fa-IR" sz="3200" dirty="0" smtClean="0">
                <a:cs typeface="B Nazanin" panose="00000400000000000000" pitchFamily="2" charset="-78"/>
              </a:rPr>
              <a:t> </a:t>
            </a:r>
            <a:r>
              <a:rPr lang="fa-IR" sz="3200" dirty="0">
                <a:cs typeface="B Nazanin" panose="00000400000000000000" pitchFamily="2" charset="-78"/>
              </a:rPr>
              <a:t>در هفته اول </a:t>
            </a:r>
            <a:r>
              <a:rPr lang="fa-IR" sz="3200" dirty="0" err="1">
                <a:cs typeface="B Nazanin" panose="00000400000000000000" pitchFamily="2" charset="-78"/>
              </a:rPr>
              <a:t>يا</a:t>
            </a:r>
            <a:r>
              <a:rPr lang="fa-IR" sz="3200" dirty="0">
                <a:cs typeface="B Nazanin" panose="00000400000000000000" pitchFamily="2" charset="-78"/>
              </a:rPr>
              <a:t> دوم بعد از </a:t>
            </a:r>
            <a:r>
              <a:rPr lang="fa-IR" sz="3200" dirty="0" err="1" smtClean="0">
                <a:cs typeface="B Nazanin" panose="00000400000000000000" pitchFamily="2" charset="-78"/>
              </a:rPr>
              <a:t>زايمان</a:t>
            </a:r>
            <a:r>
              <a:rPr lang="fa-IR" sz="3200" dirty="0" smtClean="0">
                <a:cs typeface="B Nazanin" panose="00000400000000000000" pitchFamily="2" charset="-78"/>
              </a:rPr>
              <a:t> </a:t>
            </a:r>
            <a:r>
              <a:rPr lang="fa-IR" sz="2800" dirty="0" smtClean="0">
                <a:cs typeface="B Nazanin" panose="00000400000000000000" pitchFamily="2" charset="-78"/>
              </a:rPr>
              <a:t>(تسهیل در گرفتن پستان)</a:t>
            </a:r>
          </a:p>
          <a:p>
            <a:r>
              <a:rPr lang="fa-IR" sz="3200" dirty="0" err="1" smtClean="0">
                <a:cs typeface="B Nazanin" panose="00000400000000000000" pitchFamily="2" charset="-78"/>
              </a:rPr>
              <a:t>ترغيب</a:t>
            </a:r>
            <a:r>
              <a:rPr lang="fa-IR" sz="3200" dirty="0" smtClean="0">
                <a:cs typeface="B Nazanin" panose="00000400000000000000" pitchFamily="2" charset="-78"/>
              </a:rPr>
              <a:t> مادر را به </a:t>
            </a:r>
            <a:r>
              <a:rPr lang="fa-IR" sz="3200" dirty="0" err="1" smtClean="0">
                <a:cs typeface="B Nazanin" panose="00000400000000000000" pitchFamily="2" charset="-78"/>
              </a:rPr>
              <a:t>برقراري</a:t>
            </a:r>
            <a:r>
              <a:rPr lang="fa-IR" sz="3200" dirty="0" smtClean="0">
                <a:cs typeface="B Nazanin" panose="00000400000000000000" pitchFamily="2" charset="-78"/>
              </a:rPr>
              <a:t> تماس </a:t>
            </a:r>
            <a:r>
              <a:rPr lang="fa-IR" sz="3200" dirty="0" err="1" smtClean="0">
                <a:cs typeface="B Nazanin" panose="00000400000000000000" pitchFamily="2" charset="-78"/>
              </a:rPr>
              <a:t>زياد</a:t>
            </a:r>
            <a:r>
              <a:rPr lang="fa-IR" sz="3200" dirty="0" smtClean="0">
                <a:cs typeface="B Nazanin" panose="00000400000000000000" pitchFamily="2" charset="-78"/>
              </a:rPr>
              <a:t> پوست با پوست با </a:t>
            </a:r>
            <a:r>
              <a:rPr lang="fa-IR" sz="3200" dirty="0" err="1" smtClean="0">
                <a:cs typeface="B Nazanin" panose="00000400000000000000" pitchFamily="2" charset="-78"/>
              </a:rPr>
              <a:t>شيرخوار</a:t>
            </a:r>
            <a:r>
              <a:rPr lang="fa-IR" sz="3200" dirty="0" smtClean="0">
                <a:cs typeface="B Nazanin" panose="00000400000000000000" pitchFamily="2" charset="-78"/>
              </a:rPr>
              <a:t> و </a:t>
            </a:r>
            <a:r>
              <a:rPr lang="fa-IR" sz="3200" dirty="0" err="1" smtClean="0">
                <a:cs typeface="B Nazanin" panose="00000400000000000000" pitchFamily="2" charset="-78"/>
              </a:rPr>
              <a:t>تغذيه</a:t>
            </a:r>
            <a:r>
              <a:rPr lang="fa-IR" sz="3200" dirty="0" smtClean="0">
                <a:cs typeface="B Nazanin" panose="00000400000000000000" pitchFamily="2" charset="-78"/>
              </a:rPr>
              <a:t> </a:t>
            </a:r>
            <a:r>
              <a:rPr lang="fa-IR" sz="3200" dirty="0" err="1" smtClean="0">
                <a:cs typeface="B Nazanin" panose="00000400000000000000" pitchFamily="2" charset="-78"/>
              </a:rPr>
              <a:t>مكرر</a:t>
            </a:r>
            <a:r>
              <a:rPr lang="fa-IR" sz="3200" dirty="0" smtClean="0">
                <a:cs typeface="B Nazanin" panose="00000400000000000000" pitchFamily="2" charset="-78"/>
              </a:rPr>
              <a:t> برحسب </a:t>
            </a:r>
            <a:r>
              <a:rPr lang="fa-IR" sz="3200" dirty="0" err="1" smtClean="0">
                <a:cs typeface="B Nazanin" panose="00000400000000000000" pitchFamily="2" charset="-78"/>
              </a:rPr>
              <a:t>تقاضاي</a:t>
            </a:r>
            <a:r>
              <a:rPr lang="fa-IR" sz="3200" dirty="0" smtClean="0">
                <a:cs typeface="B Nazanin" panose="00000400000000000000" pitchFamily="2" charset="-78"/>
              </a:rPr>
              <a:t> او قبل از اینکه </a:t>
            </a:r>
            <a:r>
              <a:rPr lang="fa-IR" sz="3200" dirty="0" err="1" smtClean="0">
                <a:cs typeface="B Nazanin" panose="00000400000000000000" pitchFamily="2" charset="-78"/>
              </a:rPr>
              <a:t>پستانش</a:t>
            </a:r>
            <a:r>
              <a:rPr lang="fa-IR" sz="3200" dirty="0" smtClean="0">
                <a:cs typeface="B Nazanin" panose="00000400000000000000" pitchFamily="2" charset="-78"/>
              </a:rPr>
              <a:t>  </a:t>
            </a:r>
            <a:r>
              <a:rPr lang="fa-IR" sz="3200" dirty="0" err="1" smtClean="0">
                <a:cs typeface="B Nazanin" panose="00000400000000000000" pitchFamily="2" charset="-78"/>
              </a:rPr>
              <a:t>محتقن</a:t>
            </a:r>
            <a:r>
              <a:rPr lang="fa-IR" sz="3200" dirty="0" smtClean="0">
                <a:cs typeface="B Nazanin" panose="00000400000000000000" pitchFamily="2" charset="-78"/>
              </a:rPr>
              <a:t>  و سفت شود</a:t>
            </a:r>
          </a:p>
        </p:txBody>
      </p:sp>
      <p:graphicFrame>
        <p:nvGraphicFramePr>
          <p:cNvPr id="4" name="Diagram 3"/>
          <p:cNvGraphicFramePr/>
          <p:nvPr>
            <p:extLst>
              <p:ext uri="{D42A27DB-BD31-4B8C-83A1-F6EECF244321}">
                <p14:modId xmlns:p14="http://schemas.microsoft.com/office/powerpoint/2010/main" val="363638811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301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fa-IR"/>
          </a:p>
        </p:txBody>
      </p:sp>
      <p:sp>
        <p:nvSpPr>
          <p:cNvPr id="3" name="Title 2"/>
          <p:cNvSpPr>
            <a:spLocks noGrp="1"/>
          </p:cNvSpPr>
          <p:nvPr>
            <p:ph type="title"/>
          </p:nvPr>
        </p:nvSpPr>
        <p:spPr/>
        <p:txBody>
          <a:bodyPr/>
          <a:lstStyle/>
          <a:p>
            <a:endParaRPr lang="fa-I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317" y="0"/>
            <a:ext cx="4500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71563" y="2214563"/>
            <a:ext cx="1071562" cy="523875"/>
          </a:xfrm>
          <a:prstGeom prst="rect">
            <a:avLst/>
          </a:prstGeom>
        </p:spPr>
        <p:txBody>
          <a:bodyPr>
            <a:spAutoFit/>
          </a:bodyPr>
          <a:lstStyle/>
          <a:p>
            <a:pPr>
              <a:defRPr/>
            </a:pPr>
            <a:r>
              <a:rPr lang="en-US" sz="2800" dirty="0">
                <a:solidFill>
                  <a:schemeClr val="bg1">
                    <a:lumMod val="50000"/>
                  </a:schemeClr>
                </a:solidFill>
                <a:cs typeface="Arial" pitchFamily="34" charset="0"/>
              </a:rPr>
              <a:t>Old</a:t>
            </a:r>
          </a:p>
        </p:txBody>
      </p:sp>
      <p:sp>
        <p:nvSpPr>
          <p:cNvPr id="6" name="Rectangle 5"/>
          <p:cNvSpPr/>
          <p:nvPr/>
        </p:nvSpPr>
        <p:spPr>
          <a:xfrm>
            <a:off x="6983413" y="2190750"/>
            <a:ext cx="1017587" cy="523875"/>
          </a:xfrm>
          <a:prstGeom prst="rect">
            <a:avLst/>
          </a:prstGeom>
        </p:spPr>
        <p:txBody>
          <a:bodyPr wrap="none">
            <a:spAutoFit/>
          </a:bodyPr>
          <a:lstStyle/>
          <a:p>
            <a:pPr>
              <a:defRPr/>
            </a:pPr>
            <a:r>
              <a:rPr lang="en-US" sz="2800" dirty="0">
                <a:solidFill>
                  <a:schemeClr val="bg1">
                    <a:lumMod val="50000"/>
                  </a:schemeClr>
                </a:solidFill>
                <a:cs typeface="Arial" pitchFamily="34" charset="0"/>
              </a:rPr>
              <a:t>New</a:t>
            </a:r>
          </a:p>
        </p:txBody>
      </p:sp>
      <p:sp>
        <p:nvSpPr>
          <p:cNvPr id="7" name="TextBox 6"/>
          <p:cNvSpPr txBox="1"/>
          <p:nvPr/>
        </p:nvSpPr>
        <p:spPr>
          <a:xfrm>
            <a:off x="2357438" y="396875"/>
            <a:ext cx="5000625" cy="2032000"/>
          </a:xfrm>
          <a:prstGeom prst="rect">
            <a:avLst/>
          </a:prstGeom>
          <a:noFill/>
        </p:spPr>
        <p:txBody>
          <a:bodyPr>
            <a:spAutoFit/>
          </a:bodyPr>
          <a:lstStyle/>
          <a:p>
            <a:pPr marL="342900" indent="-342900">
              <a:buFont typeface="+mj-lt"/>
              <a:buAutoNum type="arabicPeriod"/>
              <a:defRPr/>
            </a:pPr>
            <a:r>
              <a:rPr lang="en-US" sz="1800" dirty="0">
                <a:solidFill>
                  <a:schemeClr val="bg1">
                    <a:lumMod val="50000"/>
                  </a:schemeClr>
                </a:solidFill>
                <a:cs typeface="Arial" pitchFamily="34" charset="0"/>
              </a:rPr>
              <a:t>Ducts branch closer to the nipple</a:t>
            </a:r>
          </a:p>
          <a:p>
            <a:pPr marL="342900" indent="-342900">
              <a:buFont typeface="+mj-lt"/>
              <a:buAutoNum type="arabicPeriod"/>
              <a:defRPr/>
            </a:pPr>
            <a:r>
              <a:rPr lang="en-US" sz="1800" dirty="0">
                <a:solidFill>
                  <a:schemeClr val="bg1">
                    <a:lumMod val="50000"/>
                  </a:schemeClr>
                </a:solidFill>
                <a:cs typeface="Arial" pitchFamily="34" charset="0"/>
              </a:rPr>
              <a:t>The conventionally described lactiferous sinuses do not exist</a:t>
            </a:r>
          </a:p>
          <a:p>
            <a:pPr marL="342900" indent="-342900">
              <a:buFont typeface="+mj-lt"/>
              <a:buAutoNum type="arabicPeriod"/>
              <a:defRPr/>
            </a:pPr>
            <a:r>
              <a:rPr lang="en-US" sz="1800" dirty="0">
                <a:solidFill>
                  <a:schemeClr val="bg1">
                    <a:lumMod val="50000"/>
                  </a:schemeClr>
                </a:solidFill>
                <a:cs typeface="Arial" pitchFamily="34" charset="0"/>
              </a:rPr>
              <a:t>Glandular tissue is found closer to the nipple</a:t>
            </a:r>
          </a:p>
          <a:p>
            <a:pPr marL="342900" indent="-342900">
              <a:buFont typeface="+mj-lt"/>
              <a:buAutoNum type="arabicPeriod"/>
              <a:defRPr/>
            </a:pPr>
            <a:r>
              <a:rPr lang="en-US" sz="1800" dirty="0">
                <a:solidFill>
                  <a:schemeClr val="bg1">
                    <a:lumMod val="50000"/>
                  </a:schemeClr>
                </a:solidFill>
                <a:cs typeface="Arial" pitchFamily="34" charset="0"/>
              </a:rPr>
              <a:t>Subcutaneous fat is minimal at the base of the nipple</a:t>
            </a:r>
          </a:p>
        </p:txBody>
      </p:sp>
      <p:cxnSp>
        <p:nvCxnSpPr>
          <p:cNvPr id="16391" name="Straight Arrow Connector 8"/>
          <p:cNvCxnSpPr>
            <a:cxnSpLocks noChangeShapeType="1"/>
          </p:cNvCxnSpPr>
          <p:nvPr/>
        </p:nvCxnSpPr>
        <p:spPr bwMode="auto">
          <a:xfrm rot="10800000" flipV="1">
            <a:off x="4000500" y="3429000"/>
            <a:ext cx="642938" cy="2857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1571625" y="6396038"/>
            <a:ext cx="7072313" cy="461962"/>
          </a:xfrm>
          <a:prstGeom prst="rect">
            <a:avLst/>
          </a:prstGeom>
        </p:spPr>
        <p:txBody>
          <a:bodyPr>
            <a:spAutoFit/>
          </a:bodyPr>
          <a:lstStyle/>
          <a:p>
            <a:pPr>
              <a:defRPr/>
            </a:pPr>
            <a:r>
              <a:rPr lang="en-US" sz="1200" dirty="0">
                <a:solidFill>
                  <a:schemeClr val="bg1">
                    <a:lumMod val="50000"/>
                  </a:schemeClr>
                </a:solidFill>
                <a:cs typeface="Arial" pitchFamily="34" charset="0"/>
              </a:rPr>
              <a:t>These diagrams are based on research conducted at The University of Western Australia •Presented in: Ramsay DT, Kent JC, Hartmann RA and Hartmann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 y="-187322"/>
            <a:ext cx="9141854" cy="7045322"/>
          </a:xfrm>
          <a:prstGeom prst="rect">
            <a:avLst/>
          </a:prstGeom>
        </p:spPr>
      </p:pic>
    </p:spTree>
    <p:extLst>
      <p:ext uri="{BB962C8B-B14F-4D97-AF65-F5344CB8AC3E}">
        <p14:creationId xmlns:p14="http://schemas.microsoft.com/office/powerpoint/2010/main" val="26336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70038"/>
            <a:ext cx="7772400" cy="4525962"/>
          </a:xfrm>
        </p:spPr>
        <p:txBody>
          <a:bodyPr/>
          <a:lstStyle/>
          <a:p>
            <a:r>
              <a:rPr lang="fa-IR" sz="2800" dirty="0" smtClean="0">
                <a:cs typeface="B Nazanin" panose="00000400000000000000" pitchFamily="2" charset="-78"/>
              </a:rPr>
              <a:t>قرار </a:t>
            </a:r>
            <a:r>
              <a:rPr lang="fa-IR" sz="2800" dirty="0">
                <a:cs typeface="B Nazanin" panose="00000400000000000000" pitchFamily="2" charset="-78"/>
              </a:rPr>
              <a:t>گرفتن شيرخوار در يك وضعيت </a:t>
            </a:r>
            <a:r>
              <a:rPr lang="fa-IR" sz="2800" dirty="0" smtClean="0">
                <a:cs typeface="B Nazanin" panose="00000400000000000000" pitchFamily="2" charset="-78"/>
              </a:rPr>
              <a:t>خاص، </a:t>
            </a:r>
            <a:r>
              <a:rPr lang="fa-IR" sz="2800" dirty="0">
                <a:cs typeface="B Nazanin" panose="00000400000000000000" pitchFamily="2" charset="-78"/>
              </a:rPr>
              <a:t>مثلاً </a:t>
            </a:r>
            <a:r>
              <a:rPr lang="fa-IR" sz="2800" dirty="0" smtClean="0">
                <a:cs typeface="B Nazanin" panose="00000400000000000000" pitchFamily="2" charset="-78"/>
              </a:rPr>
              <a:t> وضعيت </a:t>
            </a:r>
            <a:r>
              <a:rPr lang="fa-IR" sz="2800" dirty="0">
                <a:cs typeface="B Nazanin" panose="00000400000000000000" pitchFamily="2" charset="-78"/>
              </a:rPr>
              <a:t>زيربغلي </a:t>
            </a:r>
            <a:endParaRPr lang="fa-IR" sz="2800" dirty="0" smtClean="0">
              <a:cs typeface="B Nazanin" panose="00000400000000000000" pitchFamily="2" charset="-78"/>
            </a:endParaRPr>
          </a:p>
          <a:p>
            <a:r>
              <a:rPr lang="fa-IR" sz="2800" dirty="0" smtClean="0">
                <a:cs typeface="B Nazanin" panose="00000400000000000000" pitchFamily="2" charset="-78"/>
              </a:rPr>
              <a:t>تحريك </a:t>
            </a:r>
            <a:r>
              <a:rPr lang="fa-IR" sz="2800" dirty="0">
                <a:cs typeface="B Nazanin" panose="00000400000000000000" pitchFamily="2" charset="-78"/>
              </a:rPr>
              <a:t>و فشردن لبه هاله ممکن است در بيرون كشيدن نوك پستان قبل از شيردهي در مواردی که </a:t>
            </a:r>
            <a:r>
              <a:rPr lang="fa-IR" sz="2800" b="1" dirty="0">
                <a:cs typeface="B Nazanin" panose="00000400000000000000" pitchFamily="2" charset="-78"/>
              </a:rPr>
              <a:t>نوك پستان فرو رفته کاذب </a:t>
            </a:r>
            <a:r>
              <a:rPr lang="fa-IR" sz="2800" dirty="0">
                <a:cs typeface="B Nazanin" panose="00000400000000000000" pitchFamily="2" charset="-78"/>
              </a:rPr>
              <a:t>باشد، شيرخوار را براي گرفتن پستان كمك </a:t>
            </a:r>
            <a:r>
              <a:rPr lang="fa-IR" sz="2800" dirty="0" smtClean="0">
                <a:cs typeface="B Nazanin" panose="00000400000000000000" pitchFamily="2" charset="-78"/>
              </a:rPr>
              <a:t>مي‌كند</a:t>
            </a:r>
          </a:p>
          <a:p>
            <a:r>
              <a:rPr lang="fa-IR" sz="2800" dirty="0">
                <a:cs typeface="B Nazanin" panose="00000400000000000000" pitchFamily="2" charset="-78"/>
              </a:rPr>
              <a:t>استفاده </a:t>
            </a:r>
            <a:r>
              <a:rPr lang="fa-IR" sz="2800" dirty="0" smtClean="0">
                <a:cs typeface="B Nazanin" panose="00000400000000000000" pitchFamily="2" charset="-78"/>
              </a:rPr>
              <a:t>از </a:t>
            </a:r>
            <a:r>
              <a:rPr lang="fa-IR" sz="2800" dirty="0" err="1">
                <a:cs typeface="B Nazanin" panose="00000400000000000000" pitchFamily="2" charset="-78"/>
              </a:rPr>
              <a:t>يك</a:t>
            </a:r>
            <a:r>
              <a:rPr lang="fa-IR" sz="2800" dirty="0">
                <a:cs typeface="B Nazanin" panose="00000400000000000000" pitchFamily="2" charset="-78"/>
              </a:rPr>
              <a:t> پمپ </a:t>
            </a:r>
            <a:r>
              <a:rPr lang="fa-IR" sz="2800" dirty="0" err="1">
                <a:cs typeface="B Nazanin" panose="00000400000000000000" pitchFamily="2" charset="-78"/>
              </a:rPr>
              <a:t>دستي</a:t>
            </a:r>
            <a:r>
              <a:rPr lang="fa-IR" sz="2800" dirty="0">
                <a:cs typeface="B Nazanin" panose="00000400000000000000" pitchFamily="2" charset="-78"/>
              </a:rPr>
              <a:t> و </a:t>
            </a:r>
            <a:r>
              <a:rPr lang="fa-IR" sz="2800" dirty="0" err="1">
                <a:cs typeface="B Nazanin" panose="00000400000000000000" pitchFamily="2" charset="-78"/>
              </a:rPr>
              <a:t>يا</a:t>
            </a:r>
            <a:r>
              <a:rPr lang="fa-IR" sz="2800" dirty="0">
                <a:cs typeface="B Nazanin" panose="00000400000000000000" pitchFamily="2" charset="-78"/>
              </a:rPr>
              <a:t> سرنگ </a:t>
            </a:r>
            <a:r>
              <a:rPr lang="fa-IR" sz="2800" dirty="0" smtClean="0">
                <a:cs typeface="B Nazanin" panose="00000400000000000000" pitchFamily="2" charset="-78"/>
              </a:rPr>
              <a:t>20براي </a:t>
            </a:r>
            <a:r>
              <a:rPr lang="fa-IR" sz="2800" dirty="0" err="1">
                <a:cs typeface="B Nazanin" panose="00000400000000000000" pitchFamily="2" charset="-78"/>
              </a:rPr>
              <a:t>بيرون</a:t>
            </a:r>
            <a:r>
              <a:rPr lang="fa-IR" sz="2800" dirty="0">
                <a:cs typeface="B Nazanin" panose="00000400000000000000" pitchFamily="2" charset="-78"/>
              </a:rPr>
              <a:t> </a:t>
            </a:r>
            <a:r>
              <a:rPr lang="fa-IR" sz="2800" dirty="0" err="1">
                <a:cs typeface="B Nazanin" panose="00000400000000000000" pitchFamily="2" charset="-78"/>
              </a:rPr>
              <a:t>كشيدن</a:t>
            </a:r>
            <a:r>
              <a:rPr lang="fa-IR" sz="2800" dirty="0">
                <a:cs typeface="B Nazanin" panose="00000400000000000000" pitchFamily="2" charset="-78"/>
              </a:rPr>
              <a:t> </a:t>
            </a:r>
            <a:r>
              <a:rPr lang="fa-IR" sz="2800" dirty="0" err="1">
                <a:cs typeface="B Nazanin" panose="00000400000000000000" pitchFamily="2" charset="-78"/>
              </a:rPr>
              <a:t>نوك</a:t>
            </a:r>
            <a:r>
              <a:rPr lang="fa-IR" sz="2800" dirty="0">
                <a:cs typeface="B Nazanin" panose="00000400000000000000" pitchFamily="2" charset="-78"/>
              </a:rPr>
              <a:t> پستان </a:t>
            </a:r>
            <a:endParaRPr lang="fa-IR" sz="2800" dirty="0" smtClean="0">
              <a:cs typeface="B Nazanin" panose="00000400000000000000" pitchFamily="2" charset="-78"/>
            </a:endParaRPr>
          </a:p>
          <a:p>
            <a:r>
              <a:rPr lang="fa-IR" sz="2800" dirty="0" smtClean="0">
                <a:cs typeface="B Nazanin" panose="00000400000000000000" pitchFamily="2" charset="-78"/>
              </a:rPr>
              <a:t>استفاده </a:t>
            </a:r>
            <a:r>
              <a:rPr lang="fa-IR" sz="2800" b="1" dirty="0" smtClean="0">
                <a:cs typeface="B Nazanin" panose="00000400000000000000" pitchFamily="2" charset="-78"/>
              </a:rPr>
              <a:t>کوتاه </a:t>
            </a:r>
            <a:r>
              <a:rPr lang="fa-IR" sz="2800" b="1" dirty="0">
                <a:cs typeface="B Nazanin" panose="00000400000000000000" pitchFamily="2" charset="-78"/>
              </a:rPr>
              <a:t>مدت </a:t>
            </a:r>
            <a:r>
              <a:rPr lang="fa-IR" sz="2800" b="1" dirty="0" smtClean="0">
                <a:cs typeface="B Nazanin" panose="00000400000000000000" pitchFamily="2" charset="-78"/>
              </a:rPr>
              <a:t>و صحیح از </a:t>
            </a:r>
            <a:r>
              <a:rPr lang="fa-IR" sz="2800" b="1" dirty="0" smtClean="0">
                <a:cs typeface="B Nazanin" panose="00000400000000000000" pitchFamily="2" charset="-78"/>
                <a:hlinkClick r:id="" action="ppaction://customshow?id=19&amp;return=true"/>
              </a:rPr>
              <a:t>محافظ </a:t>
            </a:r>
            <a:r>
              <a:rPr lang="fa-IR" sz="2800" b="1" dirty="0">
                <a:cs typeface="B Nazanin" panose="00000400000000000000" pitchFamily="2" charset="-78"/>
                <a:hlinkClick r:id="" action="ppaction://customshow?id=19&amp;return=true"/>
              </a:rPr>
              <a:t>نوک پستان </a:t>
            </a:r>
            <a:r>
              <a:rPr lang="fa-IR" sz="2800" dirty="0" smtClean="0">
                <a:cs typeface="B Nazanin" panose="00000400000000000000" pitchFamily="2" charset="-78"/>
              </a:rPr>
              <a:t>در </a:t>
            </a:r>
            <a:r>
              <a:rPr lang="fa-IR" sz="2800" dirty="0">
                <a:cs typeface="B Nazanin" panose="00000400000000000000" pitchFamily="2" charset="-78"/>
              </a:rPr>
              <a:t>صورت عدم موفقیت بخصوص در </a:t>
            </a:r>
            <a:r>
              <a:rPr lang="fa-IR" sz="2800" dirty="0" err="1">
                <a:cs typeface="B Nazanin" panose="00000400000000000000" pitchFamily="2" charset="-78"/>
              </a:rPr>
              <a:t>نوك</a:t>
            </a:r>
            <a:r>
              <a:rPr lang="fa-IR" sz="2800" dirty="0">
                <a:cs typeface="B Nazanin" panose="00000400000000000000" pitchFamily="2" charset="-78"/>
              </a:rPr>
              <a:t> پستان فرو رفته </a:t>
            </a:r>
            <a:r>
              <a:rPr lang="fa-IR" sz="2800" dirty="0" smtClean="0">
                <a:cs typeface="B Nazanin" panose="00000400000000000000" pitchFamily="2" charset="-78"/>
              </a:rPr>
              <a:t>واقعی،  </a:t>
            </a:r>
            <a:r>
              <a:rPr lang="fa-IR" sz="2800" u="sng" dirty="0">
                <a:cs typeface="B Nazanin" panose="00000400000000000000" pitchFamily="2" charset="-78"/>
              </a:rPr>
              <a:t>با کمک مشاور شیردهی </a:t>
            </a:r>
            <a:endParaRPr lang="fa-IR" sz="2800" u="sng" dirty="0" smtClean="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3622923324"/>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3079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382000" cy="4525962"/>
          </a:xfrm>
        </p:spPr>
        <p:txBody>
          <a:bodyPr/>
          <a:lstStyle/>
          <a:p>
            <a:pPr>
              <a:lnSpc>
                <a:spcPct val="150000"/>
              </a:lnSpc>
            </a:pPr>
            <a:r>
              <a:rPr lang="fa-IR" sz="3200" b="1" dirty="0" err="1" smtClean="0">
                <a:cs typeface="B Nazanin" panose="00000400000000000000" pitchFamily="2" charset="-78"/>
              </a:rPr>
              <a:t>پيشگيري</a:t>
            </a:r>
            <a:r>
              <a:rPr lang="fa-IR" sz="3200" b="1" dirty="0" smtClean="0">
                <a:cs typeface="B Nazanin" panose="00000400000000000000" pitchFamily="2" charset="-78"/>
              </a:rPr>
              <a:t> از بروز </a:t>
            </a:r>
            <a:r>
              <a:rPr lang="fa-IR" sz="3200" b="1" dirty="0">
                <a:cs typeface="B Nazanin" panose="00000400000000000000" pitchFamily="2" charset="-78"/>
              </a:rPr>
              <a:t>احتقان </a:t>
            </a:r>
            <a:r>
              <a:rPr lang="fa-IR" sz="3200" dirty="0">
                <a:cs typeface="B Nazanin" panose="00000400000000000000" pitchFamily="2" charset="-78"/>
              </a:rPr>
              <a:t>از</a:t>
            </a:r>
            <a:r>
              <a:rPr lang="fa-IR" sz="3200" dirty="0" smtClean="0">
                <a:cs typeface="B Nazanin" panose="00000400000000000000" pitchFamily="2" charset="-78"/>
              </a:rPr>
              <a:t> </a:t>
            </a:r>
            <a:r>
              <a:rPr lang="fa-IR" sz="3200" dirty="0">
                <a:cs typeface="B Nazanin" panose="00000400000000000000" pitchFamily="2" charset="-78"/>
              </a:rPr>
              <a:t>همان ابتدا </a:t>
            </a:r>
            <a:r>
              <a:rPr lang="fa-IR" sz="3200" dirty="0" smtClean="0">
                <a:cs typeface="B Nazanin" panose="00000400000000000000" pitchFamily="2" charset="-78"/>
              </a:rPr>
              <a:t>با شروع دوشیدن شیر</a:t>
            </a:r>
          </a:p>
          <a:p>
            <a:pPr>
              <a:lnSpc>
                <a:spcPct val="150000"/>
              </a:lnSpc>
            </a:pPr>
            <a:r>
              <a:rPr lang="fa-IR" sz="3200" dirty="0" err="1" smtClean="0">
                <a:cs typeface="B Nazanin" panose="00000400000000000000" pitchFamily="2" charset="-78"/>
              </a:rPr>
              <a:t>كمك</a:t>
            </a:r>
            <a:r>
              <a:rPr lang="fa-IR" sz="3200" dirty="0" smtClean="0">
                <a:cs typeface="B Nazanin" panose="00000400000000000000" pitchFamily="2" charset="-78"/>
              </a:rPr>
              <a:t> </a:t>
            </a:r>
            <a:r>
              <a:rPr lang="fa-IR" sz="3200" dirty="0">
                <a:cs typeface="B Nazanin" panose="00000400000000000000" pitchFamily="2" charset="-78"/>
              </a:rPr>
              <a:t>به </a:t>
            </a:r>
            <a:r>
              <a:rPr lang="fa-IR" sz="3200" dirty="0" smtClean="0">
                <a:cs typeface="B Nazanin" panose="00000400000000000000" pitchFamily="2" charset="-78"/>
              </a:rPr>
              <a:t>مادر برای </a:t>
            </a:r>
            <a:r>
              <a:rPr lang="fa-IR" sz="3200" b="1" dirty="0" err="1" smtClean="0">
                <a:cs typeface="B Nazanin" panose="00000400000000000000" pitchFamily="2" charset="-78"/>
              </a:rPr>
              <a:t>شیردوشی</a:t>
            </a:r>
            <a:r>
              <a:rPr lang="fa-IR" sz="3200" b="1" dirty="0" smtClean="0">
                <a:cs typeface="B Nazanin" panose="00000400000000000000" pitchFamily="2" charset="-78"/>
              </a:rPr>
              <a:t> </a:t>
            </a:r>
            <a:r>
              <a:rPr lang="fa-IR" sz="3200" dirty="0" smtClean="0">
                <a:cs typeface="B Nazanin" panose="00000400000000000000" pitchFamily="2" charset="-78"/>
              </a:rPr>
              <a:t>و دادن شیر با </a:t>
            </a:r>
            <a:r>
              <a:rPr lang="fa-IR" sz="3200" b="1" dirty="0" smtClean="0">
                <a:cs typeface="B Nazanin" panose="00000400000000000000" pitchFamily="2" charset="-78"/>
              </a:rPr>
              <a:t>فنجان  </a:t>
            </a:r>
            <a:r>
              <a:rPr lang="fa-IR" sz="3200" dirty="0" smtClean="0">
                <a:cs typeface="B Nazanin" panose="00000400000000000000" pitchFamily="2" charset="-78"/>
              </a:rPr>
              <a:t>در صورت عدم توانائی در گرفتن پستان </a:t>
            </a:r>
          </a:p>
          <a:p>
            <a:pPr>
              <a:lnSpc>
                <a:spcPct val="150000"/>
              </a:lnSpc>
            </a:pPr>
            <a:r>
              <a:rPr lang="fa-IR" sz="3200" dirty="0" smtClean="0">
                <a:cs typeface="B Nazanin" panose="00000400000000000000" pitchFamily="2" charset="-78"/>
              </a:rPr>
              <a:t>دوشیدن مقدار </a:t>
            </a:r>
            <a:r>
              <a:rPr lang="fa-IR" sz="3200" dirty="0" err="1">
                <a:cs typeface="B Nazanin" panose="00000400000000000000" pitchFamily="2" charset="-78"/>
              </a:rPr>
              <a:t>كمي</a:t>
            </a:r>
            <a:r>
              <a:rPr lang="fa-IR" sz="3200" dirty="0">
                <a:cs typeface="B Nazanin" panose="00000400000000000000" pitchFamily="2" charset="-78"/>
              </a:rPr>
              <a:t> از </a:t>
            </a:r>
            <a:r>
              <a:rPr lang="fa-IR" sz="3200" dirty="0" err="1" smtClean="0">
                <a:cs typeface="B Nazanin" panose="00000400000000000000" pitchFamily="2" charset="-78"/>
              </a:rPr>
              <a:t>شير</a:t>
            </a:r>
            <a:r>
              <a:rPr lang="fa-IR" sz="3200" dirty="0" smtClean="0">
                <a:cs typeface="B Nazanin" panose="00000400000000000000" pitchFamily="2" charset="-78"/>
              </a:rPr>
              <a:t> </a:t>
            </a:r>
            <a:r>
              <a:rPr lang="fa-IR" sz="3200" dirty="0" err="1" smtClean="0">
                <a:cs typeface="B Nazanin" panose="00000400000000000000" pitchFamily="2" charset="-78"/>
              </a:rPr>
              <a:t>مستقيماً</a:t>
            </a:r>
            <a:r>
              <a:rPr lang="fa-IR" sz="3200" dirty="0" smtClean="0">
                <a:cs typeface="B Nazanin" panose="00000400000000000000" pitchFamily="2" charset="-78"/>
              </a:rPr>
              <a:t> </a:t>
            </a:r>
            <a:r>
              <a:rPr lang="fa-IR" sz="3200" dirty="0">
                <a:cs typeface="B Nazanin" panose="00000400000000000000" pitchFamily="2" charset="-78"/>
              </a:rPr>
              <a:t>به داخل دهان </a:t>
            </a:r>
            <a:r>
              <a:rPr lang="fa-IR" sz="3200" dirty="0" err="1" smtClean="0">
                <a:cs typeface="B Nazanin" panose="00000400000000000000" pitchFamily="2" charset="-78"/>
              </a:rPr>
              <a:t>شيرخوار</a:t>
            </a:r>
            <a:r>
              <a:rPr lang="fa-IR" sz="3200" dirty="0" smtClean="0">
                <a:cs typeface="B Nazanin" panose="00000400000000000000" pitchFamily="2" charset="-78"/>
              </a:rPr>
              <a:t> و گذاشتن </a:t>
            </a:r>
            <a:r>
              <a:rPr lang="fa-IR" sz="3200" dirty="0" err="1" smtClean="0">
                <a:cs typeface="B Nazanin" panose="00000400000000000000" pitchFamily="2" charset="-78"/>
              </a:rPr>
              <a:t>مكرر</a:t>
            </a:r>
            <a:r>
              <a:rPr lang="fa-IR" sz="3200" dirty="0" smtClean="0">
                <a:cs typeface="B Nazanin" panose="00000400000000000000" pitchFamily="2" charset="-78"/>
              </a:rPr>
              <a:t> او به پستان و </a:t>
            </a:r>
            <a:r>
              <a:rPr lang="fa-IR" sz="3200" dirty="0">
                <a:cs typeface="B Nazanin" panose="00000400000000000000" pitchFamily="2" charset="-78"/>
              </a:rPr>
              <a:t>مشاور </a:t>
            </a:r>
            <a:r>
              <a:rPr lang="fa-IR" sz="3200" dirty="0" smtClean="0">
                <a:cs typeface="B Nazanin" panose="00000400000000000000" pitchFamily="2" charset="-78"/>
              </a:rPr>
              <a:t>شیردهی درصورت نیاز</a:t>
            </a:r>
            <a:endParaRPr lang="fa-IR" sz="3200" dirty="0">
              <a:cs typeface="B Nazanin" panose="00000400000000000000" pitchFamily="2" charset="-78"/>
            </a:endParaRPr>
          </a:p>
          <a:p>
            <a:pPr>
              <a:lnSpc>
                <a:spcPct val="150000"/>
              </a:lnSpc>
            </a:pPr>
            <a:endParaRPr lang="fa-IR" sz="3200" b="1"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57649875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591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8229600" cy="4525962"/>
          </a:xfrm>
        </p:spPr>
        <p:txBody>
          <a:bodyPr/>
          <a:lstStyle/>
          <a:p>
            <a:pPr algn="ctr"/>
            <a:r>
              <a:rPr lang="fa-IR" sz="3600" b="1" dirty="0" smtClean="0">
                <a:cs typeface="B Nazanin" panose="00000400000000000000" pitchFamily="2" charset="-78"/>
              </a:rPr>
              <a:t>5- عفونت </a:t>
            </a:r>
            <a:r>
              <a:rPr lang="fa-IR" sz="3600" b="1" dirty="0">
                <a:cs typeface="B Nazanin" panose="00000400000000000000" pitchFamily="2" charset="-78"/>
              </a:rPr>
              <a:t>پستان و یا </a:t>
            </a:r>
            <a:r>
              <a:rPr lang="fa-IR" sz="3600" b="1" dirty="0" err="1">
                <a:cs typeface="B Nazanin" panose="00000400000000000000" pitchFamily="2" charset="-78"/>
              </a:rPr>
              <a:t>ماستیت</a:t>
            </a:r>
            <a:r>
              <a:rPr lang="fa-IR" sz="3600" b="1" dirty="0">
                <a:cs typeface="B Nazanin" panose="00000400000000000000" pitchFamily="2" charset="-78"/>
              </a:rPr>
              <a:t> چیست و چه اقدامی باید انجام شود؟</a:t>
            </a:r>
            <a:endParaRPr lang="en-US" sz="3600" b="1" dirty="0">
              <a:cs typeface="B Nazanin" panose="00000400000000000000" pitchFamily="2" charset="-78"/>
            </a:endParaRPr>
          </a:p>
        </p:txBody>
      </p:sp>
    </p:spTree>
    <p:extLst>
      <p:ext uri="{BB962C8B-B14F-4D97-AF65-F5344CB8AC3E}">
        <p14:creationId xmlns:p14="http://schemas.microsoft.com/office/powerpoint/2010/main" val="50140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5" descr="Fig2-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757259" cy="4708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416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65238"/>
            <a:ext cx="8534400" cy="4906962"/>
          </a:xfrm>
        </p:spPr>
        <p:txBody>
          <a:bodyPr/>
          <a:lstStyle/>
          <a:p>
            <a:r>
              <a:rPr lang="fa-IR" sz="3200" dirty="0" smtClean="0">
                <a:cs typeface="B Nazanin" panose="00000400000000000000" pitchFamily="2" charset="-78"/>
              </a:rPr>
              <a:t> </a:t>
            </a:r>
            <a:r>
              <a:rPr lang="fa-IR" sz="3200" dirty="0">
                <a:cs typeface="B Nazanin" panose="00000400000000000000" pitchFamily="2" charset="-78"/>
              </a:rPr>
              <a:t>ماستیت </a:t>
            </a:r>
            <a:r>
              <a:rPr lang="fa-IR" sz="3200" dirty="0" smtClean="0">
                <a:cs typeface="B Nazanin" panose="00000400000000000000" pitchFamily="2" charset="-78"/>
              </a:rPr>
              <a:t>یعنی </a:t>
            </a:r>
            <a:r>
              <a:rPr lang="fa-IR" sz="3200" b="1" dirty="0" smtClean="0">
                <a:cs typeface="B Nazanin" panose="00000400000000000000" pitchFamily="2" charset="-78"/>
              </a:rPr>
              <a:t>التهاب پستان</a:t>
            </a:r>
            <a:r>
              <a:rPr lang="fa-IR" sz="3200" dirty="0" smtClean="0">
                <a:cs typeface="B Nazanin" panose="00000400000000000000" pitchFamily="2" charset="-78"/>
              </a:rPr>
              <a:t>، بخشی و یا تمام آن</a:t>
            </a:r>
            <a:r>
              <a:rPr lang="en-US" sz="3200" dirty="0" smtClean="0">
                <a:cs typeface="B Nazanin" panose="00000400000000000000" pitchFamily="2" charset="-78"/>
              </a:rPr>
              <a:t>,</a:t>
            </a:r>
            <a:r>
              <a:rPr lang="fa-IR" sz="3200" dirty="0" smtClean="0">
                <a:cs typeface="B Nazanin" panose="00000400000000000000" pitchFamily="2" charset="-78"/>
              </a:rPr>
              <a:t> اکثرموارد در 6هفته اول و با بیشترین شیوع در </a:t>
            </a:r>
            <a:r>
              <a:rPr lang="fa-IR" sz="3200" b="1" dirty="0" smtClean="0">
                <a:cs typeface="B Nazanin" panose="00000400000000000000" pitchFamily="2" charset="-78"/>
              </a:rPr>
              <a:t>هفته 3-2 </a:t>
            </a:r>
            <a:r>
              <a:rPr lang="fa-IR" sz="3200" dirty="0" smtClean="0">
                <a:cs typeface="B Nazanin" panose="00000400000000000000" pitchFamily="2" charset="-78"/>
              </a:rPr>
              <a:t>بعد زایمان است</a:t>
            </a:r>
          </a:p>
          <a:p>
            <a:pPr lvl="1"/>
            <a:r>
              <a:rPr lang="fa-IR" sz="2800" b="1" dirty="0" smtClean="0">
                <a:cs typeface="B Nazanin" panose="00000400000000000000" pitchFamily="2" charset="-78"/>
              </a:rPr>
              <a:t>اغلب </a:t>
            </a:r>
            <a:r>
              <a:rPr lang="fa-IR" sz="2800" b="1" dirty="0">
                <a:cs typeface="B Nazanin" panose="00000400000000000000" pitchFamily="2" charset="-78"/>
              </a:rPr>
              <a:t>متعاقب </a:t>
            </a:r>
            <a:r>
              <a:rPr lang="fa-IR" sz="2800" b="1" dirty="0" smtClean="0">
                <a:cs typeface="B Nazanin" panose="00000400000000000000" pitchFamily="2" charset="-78"/>
              </a:rPr>
              <a:t>توقف جریان </a:t>
            </a:r>
            <a:r>
              <a:rPr lang="fa-IR" sz="2800" b="1" dirty="0">
                <a:cs typeface="B Nazanin" panose="00000400000000000000" pitchFamily="2" charset="-78"/>
              </a:rPr>
              <a:t>شیر </a:t>
            </a:r>
            <a:r>
              <a:rPr lang="fa-IR" sz="2400" dirty="0" smtClean="0">
                <a:cs typeface="B Nazanin" panose="00000400000000000000" pitchFamily="2" charset="-78"/>
              </a:rPr>
              <a:t>(از انسداد مجاری شیر </a:t>
            </a:r>
            <a:r>
              <a:rPr lang="fa-IR" sz="2400" dirty="0">
                <a:cs typeface="B Nazanin" panose="00000400000000000000" pitchFamily="2" charset="-78"/>
              </a:rPr>
              <a:t>به سادگی تشخیص </a:t>
            </a:r>
            <a:r>
              <a:rPr lang="fa-IR" sz="2400" dirty="0" smtClean="0">
                <a:cs typeface="B Nazanin" panose="00000400000000000000" pitchFamily="2" charset="-78"/>
              </a:rPr>
              <a:t>داده نمیشود)</a:t>
            </a:r>
            <a:r>
              <a:rPr lang="fa-IR" sz="2800" dirty="0" smtClean="0">
                <a:cs typeface="B Nazanin" panose="00000400000000000000" pitchFamily="2" charset="-78"/>
              </a:rPr>
              <a:t> ،</a:t>
            </a:r>
            <a:r>
              <a:rPr lang="fa-IR" sz="2800" b="1" dirty="0" smtClean="0">
                <a:cs typeface="B Nazanin" panose="00000400000000000000" pitchFamily="2" charset="-78"/>
              </a:rPr>
              <a:t>نشت شیر </a:t>
            </a:r>
            <a:r>
              <a:rPr lang="fa-IR" sz="2800" dirty="0">
                <a:cs typeface="B Nazanin" panose="00000400000000000000" pitchFamily="2" charset="-78"/>
              </a:rPr>
              <a:t>از مجاری به </a:t>
            </a:r>
            <a:r>
              <a:rPr lang="fa-IR" sz="2800" dirty="0" smtClean="0">
                <a:cs typeface="B Nazanin" panose="00000400000000000000" pitchFamily="2" charset="-78"/>
              </a:rPr>
              <a:t>بافت </a:t>
            </a:r>
            <a:r>
              <a:rPr lang="fa-IR" sz="2800" dirty="0">
                <a:cs typeface="B Nazanin" panose="00000400000000000000" pitchFamily="2" charset="-78"/>
              </a:rPr>
              <a:t>های </a:t>
            </a:r>
            <a:r>
              <a:rPr lang="fa-IR" sz="2800" dirty="0" smtClean="0">
                <a:cs typeface="B Nazanin" panose="00000400000000000000" pitchFamily="2" charset="-78"/>
              </a:rPr>
              <a:t>اطراف، </a:t>
            </a:r>
            <a:r>
              <a:rPr lang="fa-IR" sz="2800" b="1" dirty="0" smtClean="0">
                <a:cs typeface="B Nazanin" panose="00000400000000000000" pitchFamily="2" charset="-78"/>
              </a:rPr>
              <a:t>عموما یکطرفه</a:t>
            </a:r>
          </a:p>
          <a:p>
            <a:pPr lvl="1"/>
            <a:r>
              <a:rPr lang="fa-IR" sz="2800" dirty="0" smtClean="0">
                <a:cs typeface="B Nazanin" panose="00000400000000000000" pitchFamily="2" charset="-78"/>
              </a:rPr>
              <a:t>ممکن است بعلت </a:t>
            </a:r>
            <a:r>
              <a:rPr lang="fa-IR" sz="2800" b="1" dirty="0" smtClean="0">
                <a:cs typeface="B Nazanin" panose="00000400000000000000" pitchFamily="2" charset="-78"/>
              </a:rPr>
              <a:t>عفونت </a:t>
            </a:r>
            <a:r>
              <a:rPr lang="fa-IR" sz="2800" dirty="0" smtClean="0">
                <a:cs typeface="B Nazanin" panose="00000400000000000000" pitchFamily="2" charset="-78"/>
              </a:rPr>
              <a:t>باشد  </a:t>
            </a:r>
          </a:p>
          <a:p>
            <a:r>
              <a:rPr lang="fa-IR" sz="3200" dirty="0" smtClean="0">
                <a:cs typeface="B Nazanin" panose="00000400000000000000" pitchFamily="2" charset="-78"/>
              </a:rPr>
              <a:t>تشخیص </a:t>
            </a:r>
            <a:r>
              <a:rPr lang="fa-IR" sz="3200" dirty="0" err="1">
                <a:cs typeface="B Nazanin" panose="00000400000000000000" pitchFamily="2" charset="-78"/>
              </a:rPr>
              <a:t>ماستیت</a:t>
            </a:r>
            <a:r>
              <a:rPr lang="fa-IR" sz="3200" dirty="0">
                <a:cs typeface="B Nazanin" panose="00000400000000000000" pitchFamily="2" charset="-78"/>
              </a:rPr>
              <a:t> اغلب بر </a:t>
            </a:r>
            <a:r>
              <a:rPr lang="fa-IR" sz="3200" dirty="0" smtClean="0">
                <a:cs typeface="B Nazanin" panose="00000400000000000000" pitchFamily="2" charset="-78"/>
              </a:rPr>
              <a:t>اساس علائمی شبیه آنفلوآنزا، </a:t>
            </a:r>
            <a:r>
              <a:rPr lang="fa-IR" sz="3200" dirty="0" err="1" smtClean="0">
                <a:cs typeface="B Nazanin" panose="00000400000000000000" pitchFamily="2" charset="-78"/>
              </a:rPr>
              <a:t>امکان</a:t>
            </a:r>
            <a:r>
              <a:rPr lang="fa-IR" sz="3200" b="1" dirty="0" err="1" smtClean="0">
                <a:cs typeface="B Nazanin" panose="00000400000000000000" pitchFamily="2" charset="-78"/>
              </a:rPr>
              <a:t>تب</a:t>
            </a:r>
            <a:r>
              <a:rPr lang="fa-IR" sz="3200" b="1" dirty="0" smtClean="0">
                <a:cs typeface="B Nazanin" panose="00000400000000000000" pitchFamily="2" charset="-78"/>
              </a:rPr>
              <a:t> 38، لرز/سردرد، </a:t>
            </a:r>
            <a:r>
              <a:rPr lang="fa-IR" sz="3200" b="1" dirty="0">
                <a:cs typeface="B Nazanin" panose="00000400000000000000" pitchFamily="2" charset="-78"/>
              </a:rPr>
              <a:t>بی حالی </a:t>
            </a:r>
            <a:r>
              <a:rPr lang="fa-IR" sz="3200" b="1" dirty="0" err="1" smtClean="0">
                <a:cs typeface="B Nazanin" panose="00000400000000000000" pitchFamily="2" charset="-78"/>
              </a:rPr>
              <a:t>عمومی،</a:t>
            </a:r>
            <a:r>
              <a:rPr lang="fa-IR" sz="3200" dirty="0" err="1" smtClean="0">
                <a:cs typeface="B Nazanin" panose="00000400000000000000" pitchFamily="2" charset="-78"/>
              </a:rPr>
              <a:t>و</a:t>
            </a:r>
            <a:r>
              <a:rPr lang="fa-IR" sz="3200" dirty="0" smtClean="0">
                <a:cs typeface="B Nazanin" panose="00000400000000000000" pitchFamily="2" charset="-78"/>
              </a:rPr>
              <a:t> پوست پستان دچار </a:t>
            </a:r>
            <a:r>
              <a:rPr lang="fa-IR" sz="3200" b="1" dirty="0" smtClean="0">
                <a:cs typeface="B Nazanin" panose="00000400000000000000" pitchFamily="2" charset="-78"/>
              </a:rPr>
              <a:t>قرمزی ،</a:t>
            </a:r>
            <a:r>
              <a:rPr lang="fa-IR" sz="3200" b="1" dirty="0" err="1" smtClean="0">
                <a:cs typeface="B Nazanin" panose="00000400000000000000" pitchFamily="2" charset="-78"/>
              </a:rPr>
              <a:t>براقی،تورم</a:t>
            </a:r>
            <a:r>
              <a:rPr lang="fa-IR" sz="3200" b="1" dirty="0" smtClean="0">
                <a:cs typeface="B Nazanin" panose="00000400000000000000" pitchFamily="2" charset="-78"/>
              </a:rPr>
              <a:t> </a:t>
            </a:r>
            <a:r>
              <a:rPr lang="fa-IR" sz="3200" b="1" dirty="0">
                <a:cs typeface="B Nazanin" panose="00000400000000000000" pitchFamily="2" charset="-78"/>
              </a:rPr>
              <a:t>و درد قسمتی از </a:t>
            </a:r>
            <a:r>
              <a:rPr lang="fa-IR" sz="3200" b="1" dirty="0" smtClean="0">
                <a:cs typeface="B Nazanin" panose="00000400000000000000" pitchFamily="2" charset="-78"/>
              </a:rPr>
              <a:t>پستان </a:t>
            </a:r>
            <a:r>
              <a:rPr lang="fa-IR" sz="3200" dirty="0" smtClean="0">
                <a:cs typeface="B Nazanin" panose="00000400000000000000" pitchFamily="2" charset="-78"/>
              </a:rPr>
              <a:t>باشد.</a:t>
            </a:r>
          </a:p>
          <a:p>
            <a:r>
              <a:rPr lang="fa-IR" sz="3200" dirty="0">
                <a:cs typeface="B Nazanin" panose="00000400000000000000" pitchFamily="2" charset="-78"/>
              </a:rPr>
              <a:t>اگر درمان </a:t>
            </a:r>
            <a:r>
              <a:rPr lang="fa-IR" sz="3200" dirty="0" err="1">
                <a:cs typeface="B Nazanin" panose="00000400000000000000" pitchFamily="2" charset="-78"/>
              </a:rPr>
              <a:t>ماستيت</a:t>
            </a:r>
            <a:r>
              <a:rPr lang="fa-IR" sz="3200" dirty="0">
                <a:cs typeface="B Nazanin" panose="00000400000000000000" pitchFamily="2" charset="-78"/>
              </a:rPr>
              <a:t> زود شروع نشود و </a:t>
            </a:r>
            <a:r>
              <a:rPr lang="fa-IR" sz="3200" dirty="0" err="1">
                <a:cs typeface="B Nazanin" panose="00000400000000000000" pitchFamily="2" charset="-78"/>
              </a:rPr>
              <a:t>يا</a:t>
            </a:r>
            <a:r>
              <a:rPr lang="fa-IR" sz="3200" dirty="0">
                <a:cs typeface="B Nazanin" panose="00000400000000000000" pitchFamily="2" charset="-78"/>
              </a:rPr>
              <a:t> </a:t>
            </a:r>
            <a:r>
              <a:rPr lang="fa-IR" sz="3200" dirty="0" err="1">
                <a:cs typeface="B Nazanin" panose="00000400000000000000" pitchFamily="2" charset="-78"/>
              </a:rPr>
              <a:t>كامل</a:t>
            </a:r>
            <a:r>
              <a:rPr lang="fa-IR" sz="3200" dirty="0">
                <a:cs typeface="B Nazanin" panose="00000400000000000000" pitchFamily="2" charset="-78"/>
              </a:rPr>
              <a:t> </a:t>
            </a:r>
            <a:r>
              <a:rPr lang="fa-IR" sz="3200" dirty="0" smtClean="0">
                <a:cs typeface="B Nazanin" panose="00000400000000000000" pitchFamily="2" charset="-78"/>
              </a:rPr>
              <a:t>نباشد </a:t>
            </a:r>
            <a:r>
              <a:rPr lang="fa-IR" sz="3200" dirty="0" err="1">
                <a:cs typeface="B Nazanin" panose="00000400000000000000" pitchFamily="2" charset="-78"/>
              </a:rPr>
              <a:t>مي</a:t>
            </a:r>
            <a:r>
              <a:rPr lang="fa-IR" sz="3200" dirty="0">
                <a:cs typeface="B Nazanin" panose="00000400000000000000" pitchFamily="2" charset="-78"/>
              </a:rPr>
              <a:t> تواند منجر به آبسه پستان </a:t>
            </a:r>
            <a:r>
              <a:rPr lang="fa-IR" sz="3200" dirty="0" smtClean="0">
                <a:cs typeface="B Nazanin" panose="00000400000000000000" pitchFamily="2" charset="-78"/>
              </a:rPr>
              <a:t>گردد</a:t>
            </a:r>
            <a:endParaRPr lang="fa-IR" sz="3200" dirty="0">
              <a:cs typeface="B Nazanin" panose="00000400000000000000" pitchFamily="2" charset="-78"/>
            </a:endParaRPr>
          </a:p>
          <a:p>
            <a:endParaRPr lang="fa-IR" sz="3200" dirty="0" smtClean="0">
              <a:cs typeface="B Nazanin" panose="00000400000000000000" pitchFamily="2" charset="-78"/>
            </a:endParaRPr>
          </a:p>
          <a:p>
            <a:pPr lvl="1"/>
            <a:endParaRPr lang="en-US" sz="28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522687362"/>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95625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8686800" cy="4572000"/>
          </a:xfrm>
        </p:spPr>
        <p:txBody>
          <a:bodyPr/>
          <a:lstStyle/>
          <a:p>
            <a:r>
              <a:rPr lang="fa-IR" sz="3200" dirty="0" smtClean="0">
                <a:cs typeface="B Nazanin" panose="00000400000000000000" pitchFamily="2" charset="-78"/>
              </a:rPr>
              <a:t>تخلیه </a:t>
            </a:r>
            <a:r>
              <a:rPr lang="fa-IR" sz="3200" dirty="0">
                <a:cs typeface="B Nazanin" panose="00000400000000000000" pitchFamily="2" charset="-78"/>
              </a:rPr>
              <a:t>ناکافی </a:t>
            </a:r>
            <a:r>
              <a:rPr lang="fa-IR" sz="3200" dirty="0" smtClean="0">
                <a:cs typeface="B Nazanin" panose="00000400000000000000" pitchFamily="2" charset="-78"/>
              </a:rPr>
              <a:t>پستان</a:t>
            </a:r>
          </a:p>
          <a:p>
            <a:pPr lvl="1"/>
            <a:r>
              <a:rPr lang="fa-IR" sz="2800" dirty="0" smtClean="0">
                <a:cs typeface="B Nazanin" panose="00000400000000000000" pitchFamily="2" charset="-78"/>
              </a:rPr>
              <a:t>جابجائی </a:t>
            </a:r>
            <a:r>
              <a:rPr lang="fa-IR" sz="2800" dirty="0">
                <a:cs typeface="B Nazanin" panose="00000400000000000000" pitchFamily="2" charset="-78"/>
              </a:rPr>
              <a:t>زود </a:t>
            </a:r>
            <a:r>
              <a:rPr lang="fa-IR" sz="2800" dirty="0" err="1">
                <a:cs typeface="B Nazanin" panose="00000400000000000000" pitchFamily="2" charset="-78"/>
              </a:rPr>
              <a:t>ازپستان</a:t>
            </a:r>
            <a:r>
              <a:rPr lang="fa-IR" sz="2800" dirty="0">
                <a:cs typeface="B Nazanin" panose="00000400000000000000" pitchFamily="2" charset="-78"/>
              </a:rPr>
              <a:t> اول به </a:t>
            </a:r>
            <a:r>
              <a:rPr lang="fa-IR" sz="2800" dirty="0" smtClean="0">
                <a:cs typeface="B Nazanin" panose="00000400000000000000" pitchFamily="2" charset="-78"/>
              </a:rPr>
              <a:t>دوم،  بسته </a:t>
            </a:r>
            <a:r>
              <a:rPr lang="fa-IR" sz="2800" dirty="0">
                <a:cs typeface="B Nazanin" panose="00000400000000000000" pitchFamily="2" charset="-78"/>
              </a:rPr>
              <a:t>شدن یک یا چند مجرای </a:t>
            </a:r>
            <a:r>
              <a:rPr lang="fa-IR" sz="2800" dirty="0" smtClean="0">
                <a:cs typeface="B Nazanin" panose="00000400000000000000" pitchFamily="2" charset="-78"/>
              </a:rPr>
              <a:t>شیر </a:t>
            </a:r>
            <a:r>
              <a:rPr lang="fa-IR" sz="2800" dirty="0" err="1" smtClean="0">
                <a:cs typeface="B Nazanin" panose="00000400000000000000" pitchFamily="2" charset="-78"/>
              </a:rPr>
              <a:t>ویا</a:t>
            </a:r>
            <a:r>
              <a:rPr lang="fa-IR" sz="2800" dirty="0" smtClean="0">
                <a:cs typeface="B Nazanin" panose="00000400000000000000" pitchFamily="2" charset="-78"/>
              </a:rPr>
              <a:t> نوک پستان، </a:t>
            </a:r>
            <a:r>
              <a:rPr lang="fa-IR" sz="2800" dirty="0" err="1" smtClean="0">
                <a:cs typeface="B Nazanin" panose="00000400000000000000" pitchFamily="2" charset="-78"/>
              </a:rPr>
              <a:t>فشارخارجی</a:t>
            </a:r>
            <a:r>
              <a:rPr lang="fa-IR" sz="2800" dirty="0" smtClean="0">
                <a:cs typeface="B Nazanin" panose="00000400000000000000" pitchFamily="2" charset="-78"/>
              </a:rPr>
              <a:t> </a:t>
            </a:r>
            <a:r>
              <a:rPr lang="fa-IR" sz="2800" dirty="0">
                <a:cs typeface="B Nazanin" panose="00000400000000000000" pitchFamily="2" charset="-78"/>
              </a:rPr>
              <a:t>روی پستان(کمربند ایمنی، برا تنگ)</a:t>
            </a:r>
          </a:p>
          <a:p>
            <a:r>
              <a:rPr lang="fa-IR" sz="3200" dirty="0" smtClean="0">
                <a:cs typeface="B Nazanin" panose="00000400000000000000" pitchFamily="2" charset="-78"/>
              </a:rPr>
              <a:t>مهار </a:t>
            </a:r>
            <a:r>
              <a:rPr lang="fa-IR" sz="3200" dirty="0" err="1">
                <a:cs typeface="B Nazanin" panose="00000400000000000000" pitchFamily="2" charset="-78"/>
              </a:rPr>
              <a:t>رفلکس</a:t>
            </a:r>
            <a:r>
              <a:rPr lang="fa-IR" sz="3200" dirty="0">
                <a:cs typeface="B Nazanin" panose="00000400000000000000" pitchFamily="2" charset="-78"/>
              </a:rPr>
              <a:t> جهش </a:t>
            </a:r>
            <a:r>
              <a:rPr lang="fa-IR" sz="3200" dirty="0" smtClean="0">
                <a:cs typeface="B Nazanin" panose="00000400000000000000" pitchFamily="2" charset="-78"/>
              </a:rPr>
              <a:t>شیر</a:t>
            </a:r>
          </a:p>
          <a:p>
            <a:r>
              <a:rPr lang="fa-IR" sz="3200" dirty="0" smtClean="0">
                <a:cs typeface="B Nazanin" panose="00000400000000000000" pitchFamily="2" charset="-78"/>
              </a:rPr>
              <a:t>محدودیت ناگهانی دفعات و طول مدت تغذیه، </a:t>
            </a:r>
          </a:p>
          <a:p>
            <a:r>
              <a:rPr lang="fa-IR" sz="3200" dirty="0" smtClean="0">
                <a:cs typeface="B Nazanin" panose="00000400000000000000" pitchFamily="2" charset="-78"/>
              </a:rPr>
              <a:t>بیماری ویا جدائی مادر یا شیرخوار </a:t>
            </a:r>
            <a:r>
              <a:rPr lang="fa-IR" sz="2400" dirty="0" smtClean="0">
                <a:cs typeface="B Nazanin" panose="00000400000000000000" pitchFamily="2" charset="-78"/>
              </a:rPr>
              <a:t>) </a:t>
            </a:r>
            <a:endParaRPr lang="fa-IR" sz="2400" dirty="0">
              <a:cs typeface="B Nazanin" panose="00000400000000000000" pitchFamily="2" charset="-78"/>
            </a:endParaRPr>
          </a:p>
          <a:p>
            <a:r>
              <a:rPr lang="fa-IR" sz="3200" dirty="0">
                <a:cs typeface="B Nazanin" panose="00000400000000000000" pitchFamily="2" charset="-78"/>
              </a:rPr>
              <a:t>وضعیت شیردهی </a:t>
            </a:r>
            <a:r>
              <a:rPr lang="fa-IR" sz="3200" dirty="0" smtClean="0">
                <a:cs typeface="B Nazanin" panose="00000400000000000000" pitchFamily="2" charset="-78"/>
              </a:rPr>
              <a:t>نامناسب و لچ نادرست (</a:t>
            </a:r>
            <a:r>
              <a:rPr lang="fa-IR" sz="3200" dirty="0">
                <a:cs typeface="B Nazanin" panose="00000400000000000000" pitchFamily="2" charset="-78"/>
              </a:rPr>
              <a:t>برداشت کم شیر)</a:t>
            </a:r>
          </a:p>
          <a:p>
            <a:r>
              <a:rPr lang="fa-IR" sz="3200" dirty="0" smtClean="0">
                <a:cs typeface="B Nazanin" panose="00000400000000000000" pitchFamily="2" charset="-78"/>
              </a:rPr>
              <a:t>از </a:t>
            </a:r>
            <a:r>
              <a:rPr lang="fa-IR" sz="3200" dirty="0" err="1">
                <a:cs typeface="B Nazanin" panose="00000400000000000000" pitchFamily="2" charset="-78"/>
              </a:rPr>
              <a:t>شیرگرفتن</a:t>
            </a:r>
            <a:r>
              <a:rPr lang="fa-IR" sz="3200" dirty="0">
                <a:cs typeface="B Nazanin" panose="00000400000000000000" pitchFamily="2" charset="-78"/>
              </a:rPr>
              <a:t> ناگهانی</a:t>
            </a:r>
          </a:p>
          <a:p>
            <a:r>
              <a:rPr lang="fa-IR" sz="3200" dirty="0" smtClean="0">
                <a:cs typeface="B Nazanin" panose="00000400000000000000" pitchFamily="2" charset="-78"/>
              </a:rPr>
              <a:t>جراحت نوک پستان، احتقان پستان</a:t>
            </a:r>
          </a:p>
        </p:txBody>
      </p:sp>
      <p:graphicFrame>
        <p:nvGraphicFramePr>
          <p:cNvPr id="4" name="Diagram 3"/>
          <p:cNvGraphicFramePr/>
          <p:nvPr>
            <p:extLst>
              <p:ext uri="{D42A27DB-BD31-4B8C-83A1-F6EECF244321}">
                <p14:modId xmlns:p14="http://schemas.microsoft.com/office/powerpoint/2010/main" val="205100628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2391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876800"/>
          </a:xfrm>
          <a:ln>
            <a:solidFill>
              <a:schemeClr val="accent1"/>
            </a:solidFill>
          </a:ln>
        </p:spPr>
        <p:txBody>
          <a:bodyPr/>
          <a:lstStyle/>
          <a:p>
            <a:pPr marL="365125" lvl="1" indent="-255588">
              <a:spcBef>
                <a:spcPts val="400"/>
              </a:spcBef>
              <a:buSzPct val="68000"/>
              <a:buFont typeface="Wingdings 3" pitchFamily="18" charset="2"/>
              <a:buChar char=""/>
            </a:pPr>
            <a:r>
              <a:rPr lang="fa-IR" sz="3200" b="1" dirty="0">
                <a:cs typeface="B Nazanin" panose="00000400000000000000" pitchFamily="2" charset="-78"/>
              </a:rPr>
              <a:t>اغلب بر </a:t>
            </a:r>
            <a:r>
              <a:rPr lang="fa-IR" sz="3200" b="1" dirty="0" smtClean="0">
                <a:cs typeface="B Nazanin" panose="00000400000000000000" pitchFamily="2" charset="-78"/>
              </a:rPr>
              <a:t>اساس:</a:t>
            </a:r>
            <a:r>
              <a:rPr lang="fa-IR" sz="3200" dirty="0" smtClean="0">
                <a:cs typeface="B Nazanin" panose="00000400000000000000" pitchFamily="2" charset="-78"/>
              </a:rPr>
              <a:t> </a:t>
            </a:r>
            <a:r>
              <a:rPr lang="fa-IR" sz="3200" dirty="0">
                <a:cs typeface="B Nazanin" panose="00000400000000000000" pitchFamily="2" charset="-78"/>
              </a:rPr>
              <a:t>افزايش درجه حرارت </a:t>
            </a:r>
            <a:r>
              <a:rPr lang="fa-IR" sz="3200" dirty="0" smtClean="0">
                <a:cs typeface="B Nazanin" panose="00000400000000000000" pitchFamily="2" charset="-78"/>
              </a:rPr>
              <a:t>بدن38/5، بي </a:t>
            </a:r>
            <a:r>
              <a:rPr lang="fa-IR" sz="3200" dirty="0">
                <a:cs typeface="B Nazanin" panose="00000400000000000000" pitchFamily="2" charset="-78"/>
              </a:rPr>
              <a:t>حالي </a:t>
            </a:r>
            <a:r>
              <a:rPr lang="fa-IR" sz="3200" dirty="0" smtClean="0">
                <a:cs typeface="B Nazanin" panose="00000400000000000000" pitchFamily="2" charset="-78"/>
              </a:rPr>
              <a:t>عمومي، قرمزي، تورم </a:t>
            </a:r>
            <a:r>
              <a:rPr lang="fa-IR" sz="3200" dirty="0">
                <a:cs typeface="B Nazanin" panose="00000400000000000000" pitchFamily="2" charset="-78"/>
              </a:rPr>
              <a:t>و درد قسمتي از پستان است. </a:t>
            </a:r>
            <a:endParaRPr lang="fa-IR" sz="3200" dirty="0" smtClean="0">
              <a:cs typeface="B Nazanin" panose="00000400000000000000" pitchFamily="2" charset="-78"/>
            </a:endParaRPr>
          </a:p>
          <a:p>
            <a:pPr marL="365125" lvl="1" indent="-255588">
              <a:spcBef>
                <a:spcPts val="400"/>
              </a:spcBef>
              <a:buSzPct val="68000"/>
              <a:buFont typeface="Wingdings 3" pitchFamily="18" charset="2"/>
              <a:buChar char=""/>
            </a:pPr>
            <a:r>
              <a:rPr lang="fa-IR" sz="3200" dirty="0">
                <a:cs typeface="B Nazanin" panose="00000400000000000000" pitchFamily="2" charset="-78"/>
              </a:rPr>
              <a:t>سازمان جهانی بهداشت </a:t>
            </a:r>
            <a:r>
              <a:rPr lang="fa-IR" sz="3200" b="1" u="sng" dirty="0">
                <a:cs typeface="B Nazanin" panose="00000400000000000000" pitchFamily="2" charset="-78"/>
              </a:rPr>
              <a:t>کشت شیر </a:t>
            </a:r>
            <a:r>
              <a:rPr lang="fa-IR" sz="3200" dirty="0">
                <a:cs typeface="B Nazanin" panose="00000400000000000000" pitchFamily="2" charset="-78"/>
              </a:rPr>
              <a:t>را </a:t>
            </a:r>
            <a:r>
              <a:rPr lang="fa-IR" sz="3200" dirty="0" smtClean="0">
                <a:cs typeface="B Nazanin" panose="00000400000000000000" pitchFamily="2" charset="-78"/>
              </a:rPr>
              <a:t>فقط در </a:t>
            </a:r>
            <a:r>
              <a:rPr lang="fa-IR" sz="3200" dirty="0">
                <a:cs typeface="B Nazanin" panose="00000400000000000000" pitchFamily="2" charset="-78"/>
              </a:rPr>
              <a:t>شرایط زیر توصیه می </a:t>
            </a:r>
            <a:r>
              <a:rPr lang="fa-IR" sz="3200" dirty="0" smtClean="0">
                <a:cs typeface="B Nazanin" panose="00000400000000000000" pitchFamily="2" charset="-78"/>
              </a:rPr>
              <a:t>کند:</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درطی </a:t>
            </a:r>
            <a:r>
              <a:rPr lang="fa-IR" sz="3000" dirty="0">
                <a:cs typeface="B Nazanin" panose="00000400000000000000" pitchFamily="2" charset="-78"/>
              </a:rPr>
              <a:t>2روز جواب به آنتی بیوتیک بهبودی حاصل نشود.</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a:t>
            </a:r>
            <a:r>
              <a:rPr lang="fa-IR" sz="3000" dirty="0">
                <a:cs typeface="B Nazanin" panose="00000400000000000000" pitchFamily="2" charset="-78"/>
              </a:rPr>
              <a:t>ماستیت عود کننده باشد.</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a:t>
            </a:r>
            <a:r>
              <a:rPr lang="fa-IR" sz="3000" dirty="0">
                <a:cs typeface="B Nazanin" panose="00000400000000000000" pitchFamily="2" charset="-78"/>
              </a:rPr>
              <a:t>مادر در بیمارستان به ماستیت مبتلا شده است.</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a:t>
            </a:r>
            <a:r>
              <a:rPr lang="fa-IR" sz="3000" dirty="0">
                <a:cs typeface="B Nazanin" panose="00000400000000000000" pitchFamily="2" charset="-78"/>
              </a:rPr>
              <a:t>مادر به داروهای تجویزشده به ماستیت آلرژی داشته باشد و،</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در </a:t>
            </a:r>
            <a:r>
              <a:rPr lang="fa-IR" sz="3000" dirty="0">
                <a:cs typeface="B Nazanin" panose="00000400000000000000" pitchFamily="2" charset="-78"/>
              </a:rPr>
              <a:t>موارد ماستیت شدید و غیرمعمول .</a:t>
            </a: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Bef>
                  <a:spcPct val="0"/>
                </a:spcBef>
                <a:spcAft>
                  <a:spcPct val="35000"/>
                </a:spcAft>
              </a:pP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تشخيص </a:t>
              </a:r>
              <a:r>
                <a:rPr lang="fa-IR" sz="4000" b="1" dirty="0">
                  <a:solidFill>
                    <a:prstClr val="white"/>
                  </a:solidFill>
                  <a:effectLst>
                    <a:outerShdw blurRad="38100" dist="38100" dir="2700000" algn="tl">
                      <a:srgbClr val="000000">
                        <a:alpha val="43137"/>
                      </a:srgbClr>
                    </a:outerShdw>
                  </a:effectLst>
                  <a:cs typeface="B Nazanin" panose="00000400000000000000" pitchFamily="2" charset="-78"/>
                </a:rPr>
                <a:t>ماستيت</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9280534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446" y="1828800"/>
            <a:ext cx="8229600" cy="4876800"/>
          </a:xfrm>
          <a:ln>
            <a:solidFill>
              <a:schemeClr val="accent1"/>
            </a:solidFill>
          </a:ln>
        </p:spPr>
        <p:txBody>
          <a:bodyPr/>
          <a:lstStyle/>
          <a:p>
            <a:pPr marL="365125" lvl="1" indent="-255588">
              <a:spcBef>
                <a:spcPts val="400"/>
              </a:spcBef>
              <a:buSzPct val="68000"/>
              <a:buFont typeface="Wingdings 3" pitchFamily="18" charset="2"/>
              <a:buChar char=""/>
            </a:pPr>
            <a:r>
              <a:rPr lang="fa-IR" sz="3000" b="1" dirty="0" smtClean="0">
                <a:cs typeface="B Nazanin" panose="00000400000000000000" pitchFamily="2" charset="-78"/>
              </a:rPr>
              <a:t>شير </a:t>
            </a:r>
            <a:r>
              <a:rPr lang="fa-IR" sz="3000" b="1" dirty="0">
                <a:cs typeface="B Nazanin" panose="00000400000000000000" pitchFamily="2" charset="-78"/>
              </a:rPr>
              <a:t>سالم: </a:t>
            </a:r>
            <a:r>
              <a:rPr lang="fa-IR" sz="3000" dirty="0">
                <a:cs typeface="B Nazanin" panose="00000400000000000000" pitchFamily="2" charset="-78"/>
              </a:rPr>
              <a:t>كمتر از 10 به توان 3 لكوسيت و كمتر از ده به توان سه، باكتري در </a:t>
            </a:r>
            <a:r>
              <a:rPr lang="fa-IR" sz="3000" dirty="0" smtClean="0">
                <a:cs typeface="B Nazanin" panose="00000400000000000000" pitchFamily="2" charset="-78"/>
              </a:rPr>
              <a:t>ميلي ليتر </a:t>
            </a:r>
            <a:r>
              <a:rPr lang="fa-IR" sz="3000" dirty="0">
                <a:cs typeface="B Nazanin" panose="00000400000000000000" pitchFamily="2" charset="-78"/>
              </a:rPr>
              <a:t>شير.</a:t>
            </a:r>
          </a:p>
          <a:p>
            <a:pPr marL="365125" lvl="1" indent="-255588">
              <a:spcBef>
                <a:spcPts val="400"/>
              </a:spcBef>
              <a:buSzPct val="68000"/>
              <a:buFont typeface="Wingdings 3" pitchFamily="18" charset="2"/>
              <a:buChar char=""/>
            </a:pPr>
            <a:r>
              <a:rPr lang="fa-IR" sz="3000" b="1" dirty="0">
                <a:cs typeface="B Nazanin" panose="00000400000000000000" pitchFamily="2" charset="-78"/>
              </a:rPr>
              <a:t>ماستيت غيرعفوني: </a:t>
            </a:r>
            <a:r>
              <a:rPr lang="fa-IR" sz="3000" dirty="0">
                <a:cs typeface="B Nazanin" panose="00000400000000000000" pitchFamily="2" charset="-78"/>
              </a:rPr>
              <a:t>بيشتر از 10 به توان 6 لكوسيت و كمتر از ده به توان سه باكتري در </a:t>
            </a:r>
            <a:r>
              <a:rPr lang="fa-IR" sz="3000" dirty="0" smtClean="0">
                <a:cs typeface="B Nazanin" panose="00000400000000000000" pitchFamily="2" charset="-78"/>
              </a:rPr>
              <a:t>ميلي ليتر </a:t>
            </a:r>
            <a:r>
              <a:rPr lang="fa-IR" sz="3000" dirty="0">
                <a:cs typeface="B Nazanin" panose="00000400000000000000" pitchFamily="2" charset="-78"/>
              </a:rPr>
              <a:t>شير.</a:t>
            </a:r>
          </a:p>
          <a:p>
            <a:pPr marL="365125" lvl="1" indent="-255588">
              <a:spcBef>
                <a:spcPts val="400"/>
              </a:spcBef>
              <a:buSzPct val="68000"/>
              <a:buFont typeface="Wingdings 3" pitchFamily="18" charset="2"/>
              <a:buChar char=""/>
            </a:pPr>
            <a:r>
              <a:rPr lang="fa-IR" sz="3000" b="1" dirty="0">
                <a:cs typeface="B Nazanin" panose="00000400000000000000" pitchFamily="2" charset="-78"/>
              </a:rPr>
              <a:t>ماستيت عفوني: </a:t>
            </a:r>
            <a:r>
              <a:rPr lang="fa-IR" sz="3000" dirty="0">
                <a:cs typeface="B Nazanin" panose="00000400000000000000" pitchFamily="2" charset="-78"/>
              </a:rPr>
              <a:t>بيشتر از 10 به توان 6 لكوسيت و بيشتر از ده به توان سه باكتري در ميليليتر شير. </a:t>
            </a: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Bef>
                  <a:spcPct val="0"/>
                </a:spcBef>
                <a:spcAft>
                  <a:spcPct val="35000"/>
                </a:spcAft>
              </a:pPr>
              <a:r>
                <a:rPr lang="fa-IR" sz="4000" b="1" dirty="0">
                  <a:solidFill>
                    <a:prstClr val="white"/>
                  </a:solidFill>
                  <a:effectLst>
                    <a:outerShdw blurRad="38100" dist="38100" dir="2700000" algn="tl">
                      <a:srgbClr val="000000">
                        <a:alpha val="43137"/>
                      </a:srgbClr>
                    </a:outerShdw>
                  </a:effectLst>
                  <a:cs typeface="B Nazanin" panose="00000400000000000000" pitchFamily="2" charset="-78"/>
                </a:rPr>
                <a:t>کشت </a:t>
              </a: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شیر</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2011444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85354" cy="4462462"/>
          </a:xfrm>
          <a:ln>
            <a:solidFill>
              <a:schemeClr val="accent1"/>
            </a:solidFill>
          </a:ln>
        </p:spPr>
        <p:txBody>
          <a:bodyPr/>
          <a:lstStyle/>
          <a:p>
            <a:pPr marL="365125" lvl="1" indent="-255588">
              <a:spcBef>
                <a:spcPts val="400"/>
              </a:spcBef>
              <a:buSzPct val="68000"/>
              <a:buFont typeface="Wingdings 3" pitchFamily="18" charset="2"/>
              <a:buChar char=""/>
            </a:pPr>
            <a:r>
              <a:rPr lang="fa-IR" sz="3200" b="1" dirty="0" smtClean="0">
                <a:cs typeface="B Nazanin" panose="00000400000000000000" pitchFamily="2" charset="-78"/>
              </a:rPr>
              <a:t>ادامه شیردهی، اصلاح جریان شیر </a:t>
            </a:r>
            <a:r>
              <a:rPr lang="fa-IR" sz="2800" b="1" dirty="0" smtClean="0">
                <a:cs typeface="B Nazanin" panose="00000400000000000000" pitchFamily="2" charset="-78"/>
              </a:rPr>
              <a:t>(</a:t>
            </a:r>
            <a:r>
              <a:rPr lang="fa-IR" sz="2400" dirty="0" smtClean="0">
                <a:cs typeface="B Nazanin" panose="00000400000000000000" pitchFamily="2" charset="-78"/>
              </a:rPr>
              <a:t>مهم </a:t>
            </a:r>
            <a:r>
              <a:rPr lang="fa-IR" sz="2400" dirty="0" err="1">
                <a:cs typeface="B Nazanin" panose="00000400000000000000" pitchFamily="2" charset="-78"/>
              </a:rPr>
              <a:t>ترين</a:t>
            </a:r>
            <a:r>
              <a:rPr lang="fa-IR" sz="2400" dirty="0">
                <a:cs typeface="B Nazanin" panose="00000400000000000000" pitchFamily="2" charset="-78"/>
              </a:rPr>
              <a:t> اقدام </a:t>
            </a:r>
            <a:r>
              <a:rPr lang="fa-IR" sz="2400" b="1" dirty="0" err="1">
                <a:cs typeface="B Nazanin" panose="00000400000000000000" pitchFamily="2" charset="-78"/>
              </a:rPr>
              <a:t>تخليه</a:t>
            </a:r>
            <a:r>
              <a:rPr lang="fa-IR" sz="2400" b="1" dirty="0">
                <a:cs typeface="B Nazanin" panose="00000400000000000000" pitchFamily="2" charset="-78"/>
              </a:rPr>
              <a:t> </a:t>
            </a:r>
            <a:r>
              <a:rPr lang="fa-IR" sz="2400" b="1" dirty="0" err="1">
                <a:cs typeface="B Nazanin" panose="00000400000000000000" pitchFamily="2" charset="-78"/>
              </a:rPr>
              <a:t>مكرر</a:t>
            </a:r>
            <a:r>
              <a:rPr lang="fa-IR" sz="2400" b="1" dirty="0">
                <a:cs typeface="B Nazanin" panose="00000400000000000000" pitchFamily="2" charset="-78"/>
              </a:rPr>
              <a:t> </a:t>
            </a:r>
            <a:r>
              <a:rPr lang="fa-IR" sz="2400" b="1" dirty="0" err="1">
                <a:cs typeface="B Nazanin" panose="00000400000000000000" pitchFamily="2" charset="-78"/>
              </a:rPr>
              <a:t>شير</a:t>
            </a:r>
            <a:r>
              <a:rPr lang="fa-IR" sz="2400" b="1" dirty="0">
                <a:cs typeface="B Nazanin" panose="00000400000000000000" pitchFamily="2" charset="-78"/>
              </a:rPr>
              <a:t> </a:t>
            </a:r>
            <a:r>
              <a:rPr lang="fa-IR" sz="2400" dirty="0">
                <a:cs typeface="B Nazanin" panose="00000400000000000000" pitchFamily="2" charset="-78"/>
              </a:rPr>
              <a:t>از </a:t>
            </a:r>
            <a:r>
              <a:rPr lang="fa-IR" sz="2400" dirty="0" smtClean="0">
                <a:cs typeface="B Nazanin" panose="00000400000000000000" pitchFamily="2" charset="-78"/>
              </a:rPr>
              <a:t>پستان)</a:t>
            </a:r>
          </a:p>
          <a:p>
            <a:pPr marL="365125" lvl="1" indent="-255588">
              <a:spcBef>
                <a:spcPts val="400"/>
              </a:spcBef>
              <a:buSzPct val="68000"/>
              <a:buFont typeface="Wingdings 3" pitchFamily="18" charset="2"/>
              <a:buChar char=""/>
            </a:pPr>
            <a:r>
              <a:rPr lang="fa-IR" sz="3200" dirty="0" smtClean="0">
                <a:cs typeface="B Nazanin" panose="00000400000000000000" pitchFamily="2" charset="-78"/>
              </a:rPr>
              <a:t>شیردهی مکرر و یا دوشیدن شیر پس </a:t>
            </a:r>
            <a:r>
              <a:rPr lang="fa-IR" sz="3200" dirty="0" err="1" smtClean="0">
                <a:cs typeface="B Nazanin" panose="00000400000000000000" pitchFamily="2" charset="-78"/>
              </a:rPr>
              <a:t>از</a:t>
            </a:r>
            <a:r>
              <a:rPr lang="fa-IR" sz="3200" dirty="0" err="1">
                <a:cs typeface="B Nazanin" panose="00000400000000000000" pitchFamily="2" charset="-78"/>
              </a:rPr>
              <a:t>شیردادن</a:t>
            </a:r>
            <a:endParaRPr lang="fa-IR" sz="3200" dirty="0">
              <a:cs typeface="B Nazanin" panose="00000400000000000000" pitchFamily="2" charset="-78"/>
            </a:endParaRPr>
          </a:p>
          <a:p>
            <a:pPr marL="365125" lvl="1" indent="-255588">
              <a:spcBef>
                <a:spcPts val="400"/>
              </a:spcBef>
              <a:buSzPct val="68000"/>
              <a:buFont typeface="Wingdings 3" pitchFamily="18" charset="2"/>
              <a:buChar char=""/>
            </a:pPr>
            <a:r>
              <a:rPr lang="fa-IR" sz="3200" dirty="0" smtClean="0">
                <a:cs typeface="B Nazanin" panose="00000400000000000000" pitchFamily="2" charset="-78"/>
              </a:rPr>
              <a:t>شیردادن در </a:t>
            </a:r>
            <a:r>
              <a:rPr lang="fa-IR" sz="3200" dirty="0">
                <a:cs typeface="B Nazanin" panose="00000400000000000000" pitchFamily="2" charset="-78"/>
              </a:rPr>
              <a:t>ابتدا </a:t>
            </a:r>
            <a:r>
              <a:rPr lang="fa-IR" sz="3200" dirty="0" err="1" smtClean="0">
                <a:cs typeface="B Nazanin" panose="00000400000000000000" pitchFamily="2" charset="-78"/>
              </a:rPr>
              <a:t>ازپستان</a:t>
            </a:r>
            <a:r>
              <a:rPr lang="fa-IR" sz="3200" dirty="0" smtClean="0">
                <a:cs typeface="B Nazanin" panose="00000400000000000000" pitchFamily="2" charset="-78"/>
              </a:rPr>
              <a:t> مبتلا (مگر خیلی درد داشته باشد) </a:t>
            </a:r>
          </a:p>
          <a:p>
            <a:pPr marL="365125" lvl="1" indent="-255588">
              <a:spcBef>
                <a:spcPts val="400"/>
              </a:spcBef>
              <a:buSzPct val="68000"/>
              <a:buFont typeface="Wingdings 3" pitchFamily="18" charset="2"/>
              <a:buChar char=""/>
            </a:pPr>
            <a:r>
              <a:rPr lang="fa-IR" sz="3200" dirty="0" smtClean="0">
                <a:cs typeface="B Nazanin" panose="00000400000000000000" pitchFamily="2" charset="-78"/>
              </a:rPr>
              <a:t>اصلاح گرفتن پستان </a:t>
            </a:r>
            <a:r>
              <a:rPr lang="fa-IR" sz="3200" dirty="0" err="1" smtClean="0">
                <a:cs typeface="B Nazanin" panose="00000400000000000000" pitchFamily="2" charset="-78"/>
              </a:rPr>
              <a:t>ویا</a:t>
            </a:r>
            <a:r>
              <a:rPr lang="fa-IR" sz="3200" dirty="0" smtClean="0">
                <a:cs typeface="B Nazanin" panose="00000400000000000000" pitchFamily="2" charset="-78"/>
              </a:rPr>
              <a:t> تغییروضعيت </a:t>
            </a:r>
            <a:r>
              <a:rPr lang="fa-IR" sz="3200" dirty="0" err="1" smtClean="0">
                <a:cs typeface="B Nazanin" panose="00000400000000000000" pitchFamily="2" charset="-78"/>
              </a:rPr>
              <a:t>شيردهی</a:t>
            </a:r>
            <a:r>
              <a:rPr lang="fa-IR" sz="3200" dirty="0" smtClean="0">
                <a:cs typeface="B Nazanin" panose="00000400000000000000" pitchFamily="2" charset="-78"/>
              </a:rPr>
              <a:t> در هر نوبت </a:t>
            </a:r>
          </a:p>
          <a:p>
            <a:pPr marL="365125" lvl="1" indent="-255588">
              <a:spcBef>
                <a:spcPts val="400"/>
              </a:spcBef>
              <a:buSzPct val="68000"/>
              <a:buFont typeface="Wingdings 3" pitchFamily="18" charset="2"/>
              <a:buChar char=""/>
            </a:pPr>
            <a:r>
              <a:rPr lang="fa-IR" sz="3200" b="1" dirty="0" smtClean="0">
                <a:cs typeface="B Nazanin" panose="00000400000000000000" pitchFamily="2" charset="-78"/>
              </a:rPr>
              <a:t>افزایش دریافت مایعات </a:t>
            </a:r>
            <a:r>
              <a:rPr lang="fa-IR" sz="3200" dirty="0" smtClean="0">
                <a:cs typeface="B Nazanin" panose="00000400000000000000" pitchFamily="2" charset="-78"/>
              </a:rPr>
              <a:t>و</a:t>
            </a:r>
            <a:r>
              <a:rPr lang="fa-IR" sz="3200" b="1" dirty="0" smtClean="0">
                <a:cs typeface="B Nazanin" panose="00000400000000000000" pitchFamily="2" charset="-78"/>
              </a:rPr>
              <a:t>استراحت </a:t>
            </a:r>
            <a:r>
              <a:rPr lang="fa-IR" sz="3200" dirty="0" smtClean="0">
                <a:cs typeface="B Nazanin" panose="00000400000000000000" pitchFamily="2" charset="-78"/>
              </a:rPr>
              <a:t>مادر</a:t>
            </a:r>
            <a:r>
              <a:rPr lang="fa-IR" sz="3200" b="1" dirty="0" smtClean="0">
                <a:cs typeface="B Nazanin" panose="00000400000000000000" pitchFamily="2" charset="-78"/>
              </a:rPr>
              <a:t> </a:t>
            </a:r>
            <a:r>
              <a:rPr lang="fa-IR" sz="3200" dirty="0" smtClean="0">
                <a:cs typeface="B Nazanin" panose="00000400000000000000" pitchFamily="2" charset="-78"/>
              </a:rPr>
              <a:t>و نه پستان</a:t>
            </a:r>
          </a:p>
          <a:p>
            <a:pPr marL="365125" lvl="1" indent="-255588">
              <a:spcBef>
                <a:spcPts val="400"/>
              </a:spcBef>
              <a:buSzPct val="68000"/>
              <a:buFont typeface="Wingdings 3" pitchFamily="18" charset="2"/>
              <a:buChar char=""/>
            </a:pPr>
            <a:r>
              <a:rPr lang="fa-IR" sz="3200" dirty="0">
                <a:cs typeface="B Nazanin" panose="00000400000000000000" pitchFamily="2" charset="-78"/>
              </a:rPr>
              <a:t>در صورت </a:t>
            </a:r>
            <a:r>
              <a:rPr lang="fa-IR" sz="3200" dirty="0" err="1">
                <a:cs typeface="B Nazanin" panose="00000400000000000000" pitchFamily="2" charset="-78"/>
              </a:rPr>
              <a:t>نياز</a:t>
            </a:r>
            <a:r>
              <a:rPr lang="fa-IR" sz="3200" dirty="0" smtClean="0">
                <a:cs typeface="B Nazanin" panose="00000400000000000000" pitchFamily="2" charset="-78"/>
              </a:rPr>
              <a:t>، دادن </a:t>
            </a:r>
            <a:r>
              <a:rPr lang="fa-IR" sz="3200" dirty="0" err="1" smtClean="0">
                <a:cs typeface="B Nazanin" panose="00000400000000000000" pitchFamily="2" charset="-78"/>
              </a:rPr>
              <a:t>مسكن</a:t>
            </a:r>
            <a:r>
              <a:rPr lang="fa-IR" sz="3200" dirty="0" smtClean="0">
                <a:cs typeface="B Nazanin" panose="00000400000000000000" pitchFamily="2" charset="-78"/>
              </a:rPr>
              <a:t> به مادر</a:t>
            </a:r>
          </a:p>
          <a:p>
            <a:pPr marL="365125" lvl="1" indent="-255588">
              <a:spcBef>
                <a:spcPts val="400"/>
              </a:spcBef>
              <a:buSzPct val="68000"/>
              <a:buFont typeface="Wingdings 3" pitchFamily="18" charset="2"/>
              <a:buChar char=""/>
            </a:pPr>
            <a:r>
              <a:rPr lang="fa-IR" sz="3200" b="1" dirty="0" smtClean="0">
                <a:cs typeface="B Nazanin" panose="00000400000000000000" pitchFamily="2" charset="-78"/>
              </a:rPr>
              <a:t>كمپرس </a:t>
            </a:r>
            <a:r>
              <a:rPr lang="fa-IR" sz="3200" b="1" dirty="0">
                <a:cs typeface="B Nazanin" panose="00000400000000000000" pitchFamily="2" charset="-78"/>
              </a:rPr>
              <a:t>گرم </a:t>
            </a:r>
            <a:r>
              <a:rPr lang="fa-IR" sz="3200" dirty="0" smtClean="0">
                <a:cs typeface="B Nazanin" panose="00000400000000000000" pitchFamily="2" charset="-78"/>
              </a:rPr>
              <a:t>پستان قبل </a:t>
            </a:r>
            <a:r>
              <a:rPr lang="fa-IR" sz="3200" dirty="0">
                <a:cs typeface="B Nazanin" panose="00000400000000000000" pitchFamily="2" charset="-78"/>
              </a:rPr>
              <a:t>از شيردهي و </a:t>
            </a:r>
            <a:r>
              <a:rPr lang="fa-IR" sz="3200" b="1" dirty="0" smtClean="0">
                <a:cs typeface="B Nazanin" panose="00000400000000000000" pitchFamily="2" charset="-78"/>
              </a:rPr>
              <a:t>كمپرس سرد </a:t>
            </a:r>
            <a:r>
              <a:rPr lang="fa-IR" sz="3200" dirty="0" smtClean="0">
                <a:cs typeface="B Nazanin" panose="00000400000000000000" pitchFamily="2" charset="-78"/>
              </a:rPr>
              <a:t>بعد </a:t>
            </a:r>
            <a:r>
              <a:rPr lang="fa-IR" sz="3200" dirty="0">
                <a:cs typeface="B Nazanin" panose="00000400000000000000" pitchFamily="2" charset="-78"/>
              </a:rPr>
              <a:t>از شير </a:t>
            </a:r>
            <a:r>
              <a:rPr lang="fa-IR" sz="3200" dirty="0" smtClean="0">
                <a:cs typeface="B Nazanin" panose="00000400000000000000" pitchFamily="2" charset="-78"/>
              </a:rPr>
              <a:t>دادن ویا </a:t>
            </a:r>
            <a:r>
              <a:rPr lang="fa-IR" sz="3200" b="1" dirty="0" smtClean="0">
                <a:cs typeface="B Nazanin" panose="00000400000000000000" pitchFamily="2" charset="-78"/>
              </a:rPr>
              <a:t>برگ کلم </a:t>
            </a:r>
            <a:r>
              <a:rPr lang="fa-IR" sz="3200" dirty="0" smtClean="0">
                <a:cs typeface="B Nazanin" panose="00000400000000000000" pitchFamily="2" charset="-78"/>
              </a:rPr>
              <a:t>در فواصل تغذیه) </a:t>
            </a:r>
          </a:p>
          <a:p>
            <a:pPr marL="603250" lvl="2" indent="-255588">
              <a:spcBef>
                <a:spcPts val="400"/>
              </a:spcBef>
              <a:buSzPct val="68000"/>
              <a:buFont typeface="Wingdings 3" pitchFamily="18" charset="2"/>
              <a:buChar char=""/>
            </a:pPr>
            <a:endParaRPr lang="en-US" sz="2800" dirty="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درمان التهاب پستان (</a:t>
              </a:r>
              <a:r>
                <a:rPr lang="fa-IR" sz="4000" b="1" kern="1200" dirty="0" err="1" smtClean="0">
                  <a:effectLst>
                    <a:outerShdw blurRad="38100" dist="38100" dir="2700000" algn="tl">
                      <a:srgbClr val="000000">
                        <a:alpha val="43137"/>
                      </a:srgbClr>
                    </a:outerShdw>
                  </a:effectLst>
                  <a:cs typeface="B Nazanin" panose="00000400000000000000" pitchFamily="2" charset="-78"/>
                </a:rPr>
                <a:t>ماستیت</a:t>
              </a:r>
              <a:r>
                <a:rPr lang="fa-IR" sz="4000" b="1" kern="1200" dirty="0" smtClean="0">
                  <a:effectLst>
                    <a:outerShdw blurRad="38100" dist="38100" dir="2700000" algn="tl">
                      <a:srgbClr val="000000">
                        <a:alpha val="43137"/>
                      </a:srgbClr>
                    </a:outerShdw>
                  </a:effectLst>
                  <a:cs typeface="B Nazanin" panose="00000400000000000000" pitchFamily="2" charset="-78"/>
                </a:rPr>
                <a:t>)</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23972306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691062"/>
          </a:xfrm>
          <a:ln>
            <a:solidFill>
              <a:schemeClr val="accent1"/>
            </a:solidFill>
          </a:ln>
        </p:spPr>
        <p:txBody>
          <a:bodyPr/>
          <a:lstStyle/>
          <a:p>
            <a:pPr marL="603250" lvl="2" indent="-255588">
              <a:spcBef>
                <a:spcPts val="400"/>
              </a:spcBef>
              <a:buSzPct val="68000"/>
              <a:buFont typeface="Wingdings 3" pitchFamily="18" charset="2"/>
              <a:buChar char=""/>
            </a:pPr>
            <a:r>
              <a:rPr lang="fa-IR" sz="3200" dirty="0" smtClean="0">
                <a:cs typeface="B Nazanin" panose="00000400000000000000" pitchFamily="2" charset="-78"/>
              </a:rPr>
              <a:t>در </a:t>
            </a:r>
            <a:r>
              <a:rPr lang="fa-IR" sz="3200" dirty="0">
                <a:cs typeface="B Nazanin" panose="00000400000000000000" pitchFamily="2" charset="-78"/>
              </a:rPr>
              <a:t>صورت </a:t>
            </a:r>
            <a:r>
              <a:rPr lang="fa-IR" sz="3200" b="1" dirty="0">
                <a:cs typeface="B Nazanin" panose="00000400000000000000" pitchFamily="2" charset="-78"/>
              </a:rPr>
              <a:t>ادامه تب </a:t>
            </a:r>
            <a:r>
              <a:rPr lang="fa-IR" sz="3200" dirty="0">
                <a:cs typeface="B Nazanin" panose="00000400000000000000" pitchFamily="2" charset="-78"/>
              </a:rPr>
              <a:t>،</a:t>
            </a:r>
            <a:r>
              <a:rPr lang="fa-IR" sz="3200" b="1" dirty="0">
                <a:cs typeface="B Nazanin" panose="00000400000000000000" pitchFamily="2" charset="-78"/>
              </a:rPr>
              <a:t>عدم بهبودی </a:t>
            </a:r>
            <a:r>
              <a:rPr lang="fa-IR" sz="3200" dirty="0">
                <a:cs typeface="B Nazanin" panose="00000400000000000000" pitchFamily="2" charset="-78"/>
              </a:rPr>
              <a:t>یا </a:t>
            </a:r>
            <a:r>
              <a:rPr lang="fa-IR" sz="3200" b="1" dirty="0">
                <a:cs typeface="B Nazanin" panose="00000400000000000000" pitchFamily="2" charset="-78"/>
              </a:rPr>
              <a:t>بدترشدن علائم </a:t>
            </a:r>
            <a:r>
              <a:rPr lang="fa-IR" sz="3200" dirty="0">
                <a:cs typeface="B Nazanin" panose="00000400000000000000" pitchFamily="2" charset="-78"/>
              </a:rPr>
              <a:t>در طی 24 </a:t>
            </a:r>
            <a:r>
              <a:rPr lang="fa-IR" sz="3200" dirty="0" smtClean="0">
                <a:cs typeface="B Nazanin" panose="00000400000000000000" pitchFamily="2" charset="-78"/>
              </a:rPr>
              <a:t>ساعت، </a:t>
            </a:r>
            <a:r>
              <a:rPr lang="fa-IR" sz="3200" dirty="0">
                <a:cs typeface="B Nazanin" panose="00000400000000000000" pitchFamily="2" charset="-78"/>
              </a:rPr>
              <a:t>ارجاع فوری به پزشک </a:t>
            </a:r>
            <a:r>
              <a:rPr lang="fa-IR" sz="3200" dirty="0" smtClean="0">
                <a:cs typeface="B Nazanin" panose="00000400000000000000" pitchFamily="2" charset="-78"/>
              </a:rPr>
              <a:t>و تجویز آنتی </a:t>
            </a:r>
            <a:r>
              <a:rPr lang="fa-IR" sz="3200" dirty="0">
                <a:cs typeface="B Nazanin" panose="00000400000000000000" pitchFamily="2" charset="-78"/>
              </a:rPr>
              <a:t>بیوتیک </a:t>
            </a:r>
            <a:r>
              <a:rPr lang="fa-IR" sz="3200" dirty="0" smtClean="0">
                <a:cs typeface="B Nazanin" panose="00000400000000000000" pitchFamily="2" charset="-78"/>
              </a:rPr>
              <a:t> به مدت14روز</a:t>
            </a:r>
          </a:p>
          <a:p>
            <a:pPr marL="603250" lvl="2" indent="-255588">
              <a:spcBef>
                <a:spcPts val="400"/>
              </a:spcBef>
              <a:buSzPct val="68000"/>
              <a:buFont typeface="Wingdings 3" pitchFamily="18" charset="2"/>
              <a:buChar char=""/>
            </a:pPr>
            <a:r>
              <a:rPr lang="fa-IR" sz="3200" dirty="0">
                <a:cs typeface="B Nazanin" panose="00000400000000000000" pitchFamily="2" charset="-78"/>
              </a:rPr>
              <a:t>دی کلوگزاسیلین یا فلوکلوگزاسیلین خوراکی به مقدار 500میلی گرم هر شش ساعت تا 10 تا 14روز توصیه می شود. </a:t>
            </a:r>
            <a:r>
              <a:rPr lang="fa-IR" sz="3200">
                <a:cs typeface="B Nazanin" panose="00000400000000000000" pitchFamily="2" charset="-78"/>
              </a:rPr>
              <a:t>داروی دیگر در صورت حساسیت به پنی سیلین سفالکسین است.</a:t>
            </a:r>
            <a:endParaRPr lang="fa-IR" sz="3200" dirty="0" smtClean="0">
              <a:cs typeface="B Nazanin" panose="00000400000000000000" pitchFamily="2" charset="-78"/>
            </a:endParaRPr>
          </a:p>
          <a:p>
            <a:pPr marL="603250" lvl="2" indent="-255588">
              <a:spcBef>
                <a:spcPts val="400"/>
              </a:spcBef>
              <a:buSzPct val="68000"/>
              <a:buFont typeface="Wingdings 3" pitchFamily="18" charset="2"/>
              <a:buChar char=""/>
            </a:pPr>
            <a:endParaRPr lang="en-US" sz="3200" dirty="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Bef>
                  <a:spcPct val="0"/>
                </a:spcBef>
                <a:spcAft>
                  <a:spcPct val="35000"/>
                </a:spcAft>
              </a:pP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درمان آنتی بیوتیک (ماستیت)</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807634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229600" cy="4525962"/>
          </a:xfrm>
        </p:spPr>
        <p:txBody>
          <a:bodyPr/>
          <a:lstStyle/>
          <a:p>
            <a:pPr algn="ctr"/>
            <a:r>
              <a:rPr lang="en-US" sz="3600" b="1" dirty="0" smtClean="0">
                <a:cs typeface="B Nazanin" panose="00000400000000000000" pitchFamily="2" charset="-78"/>
              </a:rPr>
              <a:t>-1</a:t>
            </a:r>
            <a:r>
              <a:rPr lang="fa-IR" sz="3600" b="1" dirty="0" smtClean="0">
                <a:cs typeface="B Nazanin" panose="00000400000000000000" pitchFamily="2" charset="-78"/>
              </a:rPr>
              <a:t>علت </a:t>
            </a:r>
            <a:r>
              <a:rPr lang="fa-IR" sz="3600" b="1" dirty="0">
                <a:cs typeface="B Nazanin" panose="00000400000000000000" pitchFamily="2" charset="-78"/>
              </a:rPr>
              <a:t>ایجاد احتقان پستان چیست </a:t>
            </a:r>
            <a:r>
              <a:rPr lang="fa-IR" sz="3600" b="1" dirty="0" err="1">
                <a:cs typeface="B Nazanin" panose="00000400000000000000" pitchFamily="2" charset="-78"/>
              </a:rPr>
              <a:t>ودر</a:t>
            </a:r>
            <a:r>
              <a:rPr lang="fa-IR" sz="3600" b="1" dirty="0">
                <a:cs typeface="B Nazanin" panose="00000400000000000000" pitchFamily="2" charset="-78"/>
              </a:rPr>
              <a:t> صورت بروز احتقان در پستان چه </a:t>
            </a:r>
            <a:r>
              <a:rPr lang="fa-IR" sz="3600" b="1" dirty="0" err="1">
                <a:cs typeface="B Nazanin" panose="00000400000000000000" pitchFamily="2" charset="-78"/>
              </a:rPr>
              <a:t>بايد</a:t>
            </a:r>
            <a:r>
              <a:rPr lang="fa-IR" sz="3600" b="1" dirty="0">
                <a:cs typeface="B Nazanin" panose="00000400000000000000" pitchFamily="2" charset="-78"/>
              </a:rPr>
              <a:t> </a:t>
            </a:r>
            <a:r>
              <a:rPr lang="fa-IR" sz="3600" b="1" dirty="0" err="1">
                <a:cs typeface="B Nazanin" panose="00000400000000000000" pitchFamily="2" charset="-78"/>
              </a:rPr>
              <a:t>كرد</a:t>
            </a:r>
            <a:r>
              <a:rPr lang="fa-IR" sz="3600" b="1" dirty="0">
                <a:cs typeface="B Nazanin" panose="00000400000000000000" pitchFamily="2" charset="-78"/>
              </a:rPr>
              <a:t>؟</a:t>
            </a:r>
            <a:endParaRPr lang="en-US" sz="3600" b="1" dirty="0">
              <a:cs typeface="B Nazanin" panose="00000400000000000000" pitchFamily="2" charset="-78"/>
            </a:endParaRPr>
          </a:p>
        </p:txBody>
      </p:sp>
    </p:spTree>
    <p:extLst>
      <p:ext uri="{BB962C8B-B14F-4D97-AF65-F5344CB8AC3E}">
        <p14:creationId xmlns:p14="http://schemas.microsoft.com/office/powerpoint/2010/main" val="197393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46238"/>
            <a:ext cx="8229600" cy="4525962"/>
          </a:xfrm>
        </p:spPr>
        <p:txBody>
          <a:bodyPr/>
          <a:lstStyle/>
          <a:p>
            <a:r>
              <a:rPr lang="fa-IR" sz="3200" dirty="0" smtClean="0">
                <a:cs typeface="B Nazanin" panose="00000400000000000000" pitchFamily="2" charset="-78"/>
              </a:rPr>
              <a:t>شناور و یا آویزان کردن و یا دوشیدن پستان مبتلا در یک لگن آب گرم قبل از شیردادن</a:t>
            </a:r>
          </a:p>
          <a:p>
            <a:r>
              <a:rPr lang="fa-IR" sz="3200" dirty="0" err="1" smtClean="0">
                <a:cs typeface="B Nazanin" panose="00000400000000000000" pitchFamily="2" charset="-78"/>
              </a:rPr>
              <a:t>درحالت</a:t>
            </a:r>
            <a:r>
              <a:rPr lang="fa-IR" sz="3200" dirty="0" smtClean="0">
                <a:cs typeface="B Nazanin" panose="00000400000000000000" pitchFamily="2" charset="-78"/>
              </a:rPr>
              <a:t> رکوع شیردادن به شیرخوار</a:t>
            </a:r>
          </a:p>
          <a:p>
            <a:r>
              <a:rPr lang="fa-IR" sz="3200" dirty="0" smtClean="0">
                <a:cs typeface="B Nazanin" panose="00000400000000000000" pitchFamily="2" charset="-78"/>
              </a:rPr>
              <a:t>ممانعت از افتادن بیش از حد پستان( استفاده </a:t>
            </a:r>
            <a:r>
              <a:rPr lang="fa-IR" sz="3200" dirty="0" err="1" smtClean="0">
                <a:cs typeface="B Nazanin" panose="00000400000000000000" pitchFamily="2" charset="-78"/>
              </a:rPr>
              <a:t>ازحوله</a:t>
            </a:r>
            <a:r>
              <a:rPr lang="fa-IR" sz="3200" dirty="0" smtClean="0">
                <a:cs typeface="B Nazanin" panose="00000400000000000000" pitchFamily="2" charset="-78"/>
              </a:rPr>
              <a:t>  لوله شده)بخصوص در حین شیردهی</a:t>
            </a:r>
          </a:p>
          <a:p>
            <a:r>
              <a:rPr lang="fa-IR" sz="3200" dirty="0" smtClean="0">
                <a:cs typeface="B Nazanin" panose="00000400000000000000" pitchFamily="2" charset="-78"/>
              </a:rPr>
              <a:t>ماساژ پستان و ماساژ و انبساط عضله </a:t>
            </a:r>
            <a:r>
              <a:rPr lang="fa-IR" sz="3200" dirty="0" err="1" smtClean="0">
                <a:cs typeface="B Nazanin" panose="00000400000000000000" pitchFamily="2" charset="-78"/>
              </a:rPr>
              <a:t>پکتورال</a:t>
            </a:r>
            <a:endParaRPr lang="fa-IR" sz="3200" dirty="0" smtClean="0">
              <a:cs typeface="B Nazanin" panose="00000400000000000000" pitchFamily="2" charset="-78"/>
            </a:endParaRPr>
          </a:p>
          <a:p>
            <a:r>
              <a:rPr lang="fa-IR" sz="3200" dirty="0" err="1" smtClean="0">
                <a:cs typeface="B Nazanin" panose="00000400000000000000" pitchFamily="2" charset="-78"/>
              </a:rPr>
              <a:t>اولتراسوند</a:t>
            </a:r>
            <a:r>
              <a:rPr lang="fa-IR" sz="3200" dirty="0" smtClean="0">
                <a:cs typeface="B Nazanin" panose="00000400000000000000" pitchFamily="2" charset="-78"/>
              </a:rPr>
              <a:t>، گرمای تابشی، </a:t>
            </a:r>
            <a:r>
              <a:rPr lang="fa-IR" sz="3200" dirty="0" err="1" smtClean="0">
                <a:cs typeface="B Nazanin" panose="00000400000000000000" pitchFamily="2" charset="-78"/>
              </a:rPr>
              <a:t>اولترا</a:t>
            </a:r>
            <a:r>
              <a:rPr lang="fa-IR" sz="3200" dirty="0" smtClean="0">
                <a:cs typeface="B Nazanin" panose="00000400000000000000" pitchFamily="2" charset="-78"/>
              </a:rPr>
              <a:t> </a:t>
            </a:r>
            <a:r>
              <a:rPr lang="fa-IR" sz="3200" dirty="0" err="1" smtClean="0">
                <a:cs typeface="B Nazanin" panose="00000400000000000000" pitchFamily="2" charset="-78"/>
              </a:rPr>
              <a:t>ویو</a:t>
            </a:r>
            <a:endParaRPr lang="fa-IR" sz="3200" dirty="0" smtClean="0">
              <a:cs typeface="B Nazanin" panose="00000400000000000000" pitchFamily="2" charset="-78"/>
            </a:endParaRPr>
          </a:p>
        </p:txBody>
      </p:sp>
      <p:sp>
        <p:nvSpPr>
          <p:cNvPr id="8" name="Rectangle 7"/>
          <p:cNvSpPr/>
          <p:nvPr/>
        </p:nvSpPr>
        <p:spPr>
          <a:xfrm>
            <a:off x="3371190" y="3244334"/>
            <a:ext cx="261610" cy="369332"/>
          </a:xfrm>
          <a:prstGeom prst="rect">
            <a:avLst/>
          </a:prstGeom>
        </p:spPr>
        <p:txBody>
          <a:bodyPr wrap="none">
            <a:spAutoFit/>
          </a:bodyPr>
          <a:lstStyle/>
          <a:p>
            <a:r>
              <a:rPr lang="fa-IR" dirty="0" smtClean="0"/>
              <a:t>)</a:t>
            </a:r>
            <a:endParaRPr lang="fa-IR" dirty="0"/>
          </a:p>
        </p:txBody>
      </p:sp>
      <p:grpSp>
        <p:nvGrpSpPr>
          <p:cNvPr id="11" name="Group 10"/>
          <p:cNvGrpSpPr/>
          <p:nvPr/>
        </p:nvGrpSpPr>
        <p:grpSpPr>
          <a:xfrm>
            <a:off x="457200" y="228600"/>
            <a:ext cx="8229600" cy="1142121"/>
            <a:chOff x="0" y="439"/>
            <a:chExt cx="8229600" cy="1142121"/>
          </a:xfrm>
        </p:grpSpPr>
        <p:sp>
          <p:nvSpPr>
            <p:cNvPr id="12" name="Rounded Rectangle 11"/>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دیگر اقدامات مفید در درمان</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34317552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C:\slides\BREASTFEEDING\CD training\dr afshariani\pic\e4.bmp"/>
          <p:cNvPicPr>
            <a:picLocks noChangeAspect="1" noChangeArrowheads="1"/>
          </p:cNvPicPr>
          <p:nvPr/>
        </p:nvPicPr>
        <p:blipFill>
          <a:blip r:embed="rId2"/>
          <a:srcRect t="16797" b="16797"/>
          <a:stretch>
            <a:fillRect/>
          </a:stretch>
        </p:blipFill>
        <p:spPr bwMode="auto">
          <a:xfrm>
            <a:off x="990600" y="457200"/>
            <a:ext cx="7086600" cy="5446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8307" name="Picture 4" descr="C:\slides\BREASTFEEDING\CD training\dr afshariani\pic\c.bmp"/>
          <p:cNvPicPr>
            <a:picLocks noGrp="1" noChangeAspect="1" noChangeArrowheads="1"/>
          </p:cNvPicPr>
          <p:nvPr>
            <p:ph idx="1"/>
          </p:nvPr>
        </p:nvPicPr>
        <p:blipFill>
          <a:blip r:embed="rId3"/>
          <a:srcRect t="16405" b="17062"/>
          <a:stretch>
            <a:fillRect/>
          </a:stretch>
        </p:blipFill>
        <p:spPr>
          <a:xfrm>
            <a:off x="990600" y="484094"/>
            <a:ext cx="6904417" cy="5419165"/>
          </a:xfrm>
          <a:ln w="38100" cap="sq">
            <a:solidFill>
              <a:srgbClr val="000000"/>
            </a:solidFill>
          </a:ln>
          <a:effectLst>
            <a:outerShdw blurRad="50800" dist="38100" dir="2700000" algn="tl" rotWithShape="0">
              <a:srgbClr val="000000">
                <a:alpha val="43000"/>
              </a:srgbClr>
            </a:outerShdw>
          </a:effectLst>
        </p:spPr>
      </p:pic>
      <p:pic>
        <p:nvPicPr>
          <p:cNvPr id="98310" name="Picture 6" descr="C:\slides\BREASTFEEDING\CD training\dr afshariani\pic\ex3.bmp"/>
          <p:cNvPicPr>
            <a:picLocks noChangeAspect="1" noChangeArrowheads="1"/>
          </p:cNvPicPr>
          <p:nvPr/>
        </p:nvPicPr>
        <p:blipFill>
          <a:blip r:embed="rId4">
            <a:extLst>
              <a:ext uri="{28A0092B-C50C-407E-A947-70E740481C1C}">
                <a14:useLocalDpi xmlns:a14="http://schemas.microsoft.com/office/drawing/2010/main" val="0"/>
              </a:ext>
            </a:extLst>
          </a:blip>
          <a:srcRect t="15504" b="16666"/>
          <a:stretch>
            <a:fillRect/>
          </a:stretch>
        </p:blipFill>
        <p:spPr bwMode="auto">
          <a:xfrm>
            <a:off x="1004046" y="381000"/>
            <a:ext cx="7083491" cy="552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569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box(out)">
                                      <p:cBhvr>
                                        <p:cTn id="7" dur="500"/>
                                        <p:tgtEl>
                                          <p:spTgt spid="98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98310"/>
                                        </p:tgtEl>
                                        <p:attrNameLst>
                                          <p:attrName>style.visibility</p:attrName>
                                        </p:attrNameLst>
                                      </p:cBhvr>
                                      <p:to>
                                        <p:strVal val="visible"/>
                                      </p:to>
                                    </p:set>
                                    <p:animEffect transition="in" filter="box(out)">
                                      <p:cBhvr>
                                        <p:cTn id="12" dur="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fa-IR" sz="3600" b="1" dirty="0" smtClean="0">
                <a:cs typeface="B Nazanin" panose="00000400000000000000" pitchFamily="2" charset="-78"/>
              </a:rPr>
              <a:t>6- آبسه </a:t>
            </a:r>
            <a:r>
              <a:rPr lang="fa-IR" sz="3600" b="1" dirty="0">
                <a:cs typeface="B Nazanin" panose="00000400000000000000" pitchFamily="2" charset="-78"/>
              </a:rPr>
              <a:t>پستان چیست و چه اقدامی </a:t>
            </a:r>
            <a:r>
              <a:rPr lang="fa-IR" sz="3600" b="1" dirty="0" err="1">
                <a:cs typeface="B Nazanin" panose="00000400000000000000" pitchFamily="2" charset="-78"/>
              </a:rPr>
              <a:t>بایدبرای</a:t>
            </a:r>
            <a:r>
              <a:rPr lang="fa-IR" sz="3600" b="1" dirty="0">
                <a:cs typeface="B Nazanin" panose="00000400000000000000" pitchFamily="2" charset="-78"/>
              </a:rPr>
              <a:t> بهبود وضعیت باید انجام شود؟ </a:t>
            </a:r>
            <a:endParaRPr lang="en-US" sz="3600" b="1" dirty="0">
              <a:cs typeface="B Nazanin" panose="00000400000000000000" pitchFamily="2" charset="-78"/>
            </a:endParaRPr>
          </a:p>
        </p:txBody>
      </p:sp>
    </p:spTree>
    <p:extLst>
      <p:ext uri="{BB962C8B-B14F-4D97-AF65-F5344CB8AC3E}">
        <p14:creationId xmlns:p14="http://schemas.microsoft.com/office/powerpoint/2010/main" val="316555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fa-IR" sz="3200" dirty="0" smtClean="0">
                <a:cs typeface="B Nazanin" panose="00000400000000000000" pitchFamily="2" charset="-78"/>
              </a:rPr>
              <a:t>تجمع </a:t>
            </a:r>
            <a:r>
              <a:rPr lang="fa-IR" sz="3200" dirty="0">
                <a:cs typeface="B Nazanin" panose="00000400000000000000" pitchFamily="2" charset="-78"/>
              </a:rPr>
              <a:t>موضعی </a:t>
            </a:r>
            <a:r>
              <a:rPr lang="fa-IR" sz="3200" dirty="0" smtClean="0">
                <a:cs typeface="B Nazanin" panose="00000400000000000000" pitchFamily="2" charset="-78"/>
              </a:rPr>
              <a:t>چرک با </a:t>
            </a:r>
            <a:r>
              <a:rPr lang="fa-IR" sz="3200" dirty="0" err="1" smtClean="0">
                <a:cs typeface="B Nazanin" panose="00000400000000000000" pitchFamily="2" charset="-78"/>
              </a:rPr>
              <a:t>جدار</a:t>
            </a:r>
            <a:r>
              <a:rPr lang="fa-IR" sz="3200" dirty="0" smtClean="0">
                <a:cs typeface="B Nazanin" panose="00000400000000000000" pitchFamily="2" charset="-78"/>
              </a:rPr>
              <a:t> مشخص در بافت عفونی</a:t>
            </a:r>
          </a:p>
          <a:p>
            <a:pPr>
              <a:lnSpc>
                <a:spcPct val="150000"/>
              </a:lnSpc>
            </a:pPr>
            <a:r>
              <a:rPr lang="fa-IR" sz="3200" b="1" dirty="0" smtClean="0">
                <a:cs typeface="B Nazanin" panose="00000400000000000000" pitchFamily="2" charset="-78"/>
              </a:rPr>
              <a:t>علت:</a:t>
            </a:r>
          </a:p>
          <a:p>
            <a:pPr lvl="1">
              <a:lnSpc>
                <a:spcPct val="150000"/>
              </a:lnSpc>
            </a:pPr>
            <a:r>
              <a:rPr lang="fa-IR" sz="2800" dirty="0">
                <a:cs typeface="B Nazanin" panose="00000400000000000000" pitchFamily="2" charset="-78"/>
              </a:rPr>
              <a:t>عارضه </a:t>
            </a:r>
            <a:r>
              <a:rPr lang="fa-IR" sz="2800" dirty="0" err="1">
                <a:cs typeface="B Nazanin" panose="00000400000000000000" pitchFamily="2" charset="-78"/>
              </a:rPr>
              <a:t>ماستیت</a:t>
            </a:r>
            <a:r>
              <a:rPr lang="fa-IR" sz="2800" dirty="0">
                <a:cs typeface="B Nazanin" panose="00000400000000000000" pitchFamily="2" charset="-78"/>
              </a:rPr>
              <a:t> </a:t>
            </a:r>
            <a:r>
              <a:rPr lang="fa-IR" sz="2800" dirty="0" smtClean="0">
                <a:cs typeface="B Nazanin" panose="00000400000000000000" pitchFamily="2" charset="-78"/>
              </a:rPr>
              <a:t>عفونی 11%-2%</a:t>
            </a:r>
          </a:p>
          <a:p>
            <a:pPr lvl="1">
              <a:lnSpc>
                <a:spcPct val="150000"/>
              </a:lnSpc>
            </a:pPr>
            <a:r>
              <a:rPr lang="fa-IR" sz="2800" dirty="0" smtClean="0">
                <a:cs typeface="B Nazanin" panose="00000400000000000000" pitchFamily="2" charset="-78"/>
              </a:rPr>
              <a:t>تقریبا همیشه بدنبال درمان نامناسب و غیرموثر </a:t>
            </a:r>
            <a:r>
              <a:rPr lang="fa-IR" sz="2800" dirty="0" err="1" smtClean="0">
                <a:cs typeface="B Nazanin" panose="00000400000000000000" pitchFamily="2" charset="-78"/>
              </a:rPr>
              <a:t>ماستیت</a:t>
            </a:r>
            <a:r>
              <a:rPr lang="fa-IR" sz="2800" dirty="0" smtClean="0">
                <a:cs typeface="B Nazanin" panose="00000400000000000000" pitchFamily="2" charset="-78"/>
              </a:rPr>
              <a:t> </a:t>
            </a:r>
          </a:p>
          <a:p>
            <a:pPr>
              <a:lnSpc>
                <a:spcPct val="150000"/>
              </a:lnSpc>
            </a:pPr>
            <a:r>
              <a:rPr lang="fa-IR" sz="3200" dirty="0" smtClean="0">
                <a:cs typeface="B Nazanin" panose="00000400000000000000" pitchFamily="2" charset="-78"/>
              </a:rPr>
              <a:t>علایم </a:t>
            </a:r>
            <a:r>
              <a:rPr lang="fa-IR" sz="3200" dirty="0">
                <a:cs typeface="B Nazanin" panose="00000400000000000000" pitchFamily="2" charset="-78"/>
              </a:rPr>
              <a:t>و نشانه های آن شامل </a:t>
            </a:r>
            <a:r>
              <a:rPr lang="fa-IR" sz="3200" b="1" dirty="0" smtClean="0">
                <a:cs typeface="B Nazanin" panose="00000400000000000000" pitchFamily="2" charset="-78"/>
              </a:rPr>
              <a:t>بیحالی، تهوع، </a:t>
            </a:r>
            <a:r>
              <a:rPr lang="fa-IR" sz="3200" b="1" dirty="0">
                <a:cs typeface="B Nazanin" panose="00000400000000000000" pitchFamily="2" charset="-78"/>
              </a:rPr>
              <a:t>خستگی </a:t>
            </a:r>
            <a:r>
              <a:rPr lang="fa-IR" sz="3200" b="1" dirty="0" smtClean="0">
                <a:cs typeface="B Nazanin" panose="00000400000000000000" pitchFamily="2" charset="-78"/>
              </a:rPr>
              <a:t>زیاد، </a:t>
            </a:r>
            <a:r>
              <a:rPr lang="fa-IR" sz="3200" b="1" dirty="0">
                <a:cs typeface="B Nazanin" panose="00000400000000000000" pitchFamily="2" charset="-78"/>
              </a:rPr>
              <a:t>درد عضلانی همراه </a:t>
            </a:r>
            <a:r>
              <a:rPr lang="fa-IR" sz="3200" b="1" dirty="0" smtClean="0">
                <a:cs typeface="B Nazanin" panose="00000400000000000000" pitchFamily="2" charset="-78"/>
              </a:rPr>
              <a:t>تورم و </a:t>
            </a:r>
            <a:r>
              <a:rPr lang="fa-IR" sz="3200" b="1" dirty="0">
                <a:cs typeface="B Nazanin" panose="00000400000000000000" pitchFamily="2" charset="-78"/>
              </a:rPr>
              <a:t>قرمزی موضعی </a:t>
            </a:r>
            <a:r>
              <a:rPr lang="fa-IR" sz="3200" dirty="0">
                <a:cs typeface="B Nazanin" panose="00000400000000000000" pitchFamily="2" charset="-78"/>
              </a:rPr>
              <a:t>است. </a:t>
            </a:r>
          </a:p>
        </p:txBody>
      </p:sp>
      <p:sp>
        <p:nvSpPr>
          <p:cNvPr id="7" name="Rounded Rectangle 4"/>
          <p:cNvSpPr/>
          <p:nvPr/>
        </p:nvSpPr>
        <p:spPr>
          <a:xfrm>
            <a:off x="543434" y="360554"/>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nvGrpSpPr>
          <p:cNvPr id="8" name="Group 7"/>
          <p:cNvGrpSpPr/>
          <p:nvPr/>
        </p:nvGrpSpPr>
        <p:grpSpPr>
          <a:xfrm>
            <a:off x="457200" y="228600"/>
            <a:ext cx="8229600" cy="1142121"/>
            <a:chOff x="0" y="439"/>
            <a:chExt cx="8229600" cy="1142121"/>
          </a:xfrm>
        </p:grpSpPr>
        <p:sp>
          <p:nvSpPr>
            <p:cNvPr id="9" name="Rounded Rectangle 8"/>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آبسه پستان چیست </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6868536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descr="healing_abscess_with_milk_bi_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4964113" cy="52201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066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a:cs typeface="B Nazanin" panose="00000400000000000000" pitchFamily="2" charset="-78"/>
              </a:rPr>
              <a:t>درمان آبسه </a:t>
            </a:r>
            <a:r>
              <a:rPr lang="fa-IR" dirty="0" err="1">
                <a:cs typeface="B Nazanin" panose="00000400000000000000" pitchFamily="2" charset="-78"/>
              </a:rPr>
              <a:t>نيز</a:t>
            </a:r>
            <a:r>
              <a:rPr lang="fa-IR" dirty="0">
                <a:cs typeface="B Nazanin" panose="00000400000000000000" pitchFamily="2" charset="-78"/>
              </a:rPr>
              <a:t> </a:t>
            </a:r>
            <a:r>
              <a:rPr lang="fa-IR" dirty="0" err="1">
                <a:cs typeface="B Nazanin" panose="00000400000000000000" pitchFamily="2" charset="-78"/>
              </a:rPr>
              <a:t>شبيه</a:t>
            </a:r>
            <a:r>
              <a:rPr lang="fa-IR" dirty="0">
                <a:cs typeface="B Nazanin" panose="00000400000000000000" pitchFamily="2" charset="-78"/>
              </a:rPr>
              <a:t> </a:t>
            </a:r>
            <a:r>
              <a:rPr lang="fa-IR" dirty="0" err="1">
                <a:cs typeface="B Nazanin" panose="00000400000000000000" pitchFamily="2" charset="-78"/>
              </a:rPr>
              <a:t>ماستيت</a:t>
            </a:r>
            <a:r>
              <a:rPr lang="fa-IR" dirty="0">
                <a:cs typeface="B Nazanin" panose="00000400000000000000" pitchFamily="2" charset="-78"/>
              </a:rPr>
              <a:t> است اما </a:t>
            </a:r>
            <a:r>
              <a:rPr lang="fa-IR" dirty="0" err="1">
                <a:cs typeface="B Nazanin" panose="00000400000000000000" pitchFamily="2" charset="-78"/>
              </a:rPr>
              <a:t>ممكن</a:t>
            </a:r>
            <a:r>
              <a:rPr lang="fa-IR" dirty="0">
                <a:cs typeface="B Nazanin" panose="00000400000000000000" pitchFamily="2" charset="-78"/>
              </a:rPr>
              <a:t> است </a:t>
            </a:r>
            <a:r>
              <a:rPr lang="fa-IR" dirty="0" err="1">
                <a:cs typeface="B Nazanin" panose="00000400000000000000" pitchFamily="2" charset="-78"/>
              </a:rPr>
              <a:t>براي</a:t>
            </a:r>
            <a:r>
              <a:rPr lang="fa-IR" dirty="0">
                <a:cs typeface="B Nazanin" panose="00000400000000000000" pitchFamily="2" charset="-78"/>
              </a:rPr>
              <a:t> </a:t>
            </a:r>
            <a:r>
              <a:rPr lang="fa-IR" dirty="0" err="1">
                <a:cs typeface="B Nazanin" panose="00000400000000000000" pitchFamily="2" charset="-78"/>
              </a:rPr>
              <a:t>تخليه</a:t>
            </a:r>
            <a:r>
              <a:rPr lang="fa-IR" dirty="0">
                <a:cs typeface="B Nazanin" panose="00000400000000000000" pitchFamily="2" charset="-78"/>
              </a:rPr>
              <a:t> </a:t>
            </a:r>
            <a:r>
              <a:rPr lang="fa-IR" dirty="0" err="1">
                <a:cs typeface="B Nazanin" panose="00000400000000000000" pitchFamily="2" charset="-78"/>
              </a:rPr>
              <a:t>چرك</a:t>
            </a:r>
            <a:r>
              <a:rPr lang="fa-IR" dirty="0">
                <a:cs typeface="B Nazanin" panose="00000400000000000000" pitchFamily="2" charset="-78"/>
              </a:rPr>
              <a:t> </a:t>
            </a:r>
            <a:r>
              <a:rPr lang="fa-IR" dirty="0" err="1">
                <a:cs typeface="B Nazanin" panose="00000400000000000000" pitchFamily="2" charset="-78"/>
              </a:rPr>
              <a:t>نياز</a:t>
            </a:r>
            <a:r>
              <a:rPr lang="fa-IR" dirty="0">
                <a:cs typeface="B Nazanin" panose="00000400000000000000" pitchFamily="2" charset="-78"/>
              </a:rPr>
              <a:t> به </a:t>
            </a:r>
            <a:r>
              <a:rPr lang="fa-IR" dirty="0" err="1">
                <a:cs typeface="B Nazanin" panose="00000400000000000000" pitchFamily="2" charset="-78"/>
              </a:rPr>
              <a:t>شكافتن</a:t>
            </a:r>
            <a:r>
              <a:rPr lang="fa-IR" dirty="0">
                <a:cs typeface="B Nazanin" panose="00000400000000000000" pitchFamily="2" charset="-78"/>
              </a:rPr>
              <a:t> آبسه هم باشد</a:t>
            </a:r>
            <a:r>
              <a:rPr lang="fa-IR" dirty="0" smtClean="0">
                <a:cs typeface="B Nazanin" panose="00000400000000000000" pitchFamily="2" charset="-78"/>
              </a:rPr>
              <a:t>.</a:t>
            </a:r>
          </a:p>
          <a:p>
            <a:r>
              <a:rPr lang="fa-IR" dirty="0" smtClean="0">
                <a:cs typeface="B Nazanin" panose="00000400000000000000" pitchFamily="2" charset="-78"/>
              </a:rPr>
              <a:t>به </a:t>
            </a:r>
            <a:r>
              <a:rPr lang="fa-IR" dirty="0">
                <a:cs typeface="B Nazanin" panose="00000400000000000000" pitchFamily="2" charset="-78"/>
              </a:rPr>
              <a:t>طور </a:t>
            </a:r>
            <a:r>
              <a:rPr lang="fa-IR" dirty="0" err="1">
                <a:cs typeface="B Nazanin" panose="00000400000000000000" pitchFamily="2" charset="-78"/>
              </a:rPr>
              <a:t>كلي</a:t>
            </a:r>
            <a:r>
              <a:rPr lang="fa-IR" dirty="0">
                <a:cs typeface="B Nazanin" panose="00000400000000000000" pitchFamily="2" charset="-78"/>
              </a:rPr>
              <a:t> </a:t>
            </a:r>
            <a:r>
              <a:rPr lang="fa-IR" dirty="0" err="1">
                <a:cs typeface="B Nazanin" panose="00000400000000000000" pitchFamily="2" charset="-78"/>
              </a:rPr>
              <a:t>تغذيه</a:t>
            </a:r>
            <a:r>
              <a:rPr lang="fa-IR" dirty="0">
                <a:cs typeface="B Nazanin" panose="00000400000000000000" pitchFamily="2" charset="-78"/>
              </a:rPr>
              <a:t> </a:t>
            </a:r>
            <a:r>
              <a:rPr lang="fa-IR" dirty="0" err="1">
                <a:cs typeface="B Nazanin" panose="00000400000000000000" pitchFamily="2" charset="-78"/>
              </a:rPr>
              <a:t>شيرخوار</a:t>
            </a:r>
            <a:r>
              <a:rPr lang="fa-IR" dirty="0">
                <a:cs typeface="B Nazanin" panose="00000400000000000000" pitchFamily="2" charset="-78"/>
              </a:rPr>
              <a:t> با </a:t>
            </a:r>
            <a:r>
              <a:rPr lang="fa-IR" dirty="0" err="1">
                <a:cs typeface="B Nazanin" panose="00000400000000000000" pitchFamily="2" charset="-78"/>
              </a:rPr>
              <a:t>شير</a:t>
            </a:r>
            <a:r>
              <a:rPr lang="fa-IR" dirty="0">
                <a:cs typeface="B Nazanin" panose="00000400000000000000" pitchFamily="2" charset="-78"/>
              </a:rPr>
              <a:t> مادر‌ از پستان مبتلا </a:t>
            </a:r>
            <a:r>
              <a:rPr lang="fa-IR" dirty="0" err="1">
                <a:cs typeface="B Nazanin" panose="00000400000000000000" pitchFamily="2" charset="-78"/>
              </a:rPr>
              <a:t>منعي</a:t>
            </a:r>
            <a:r>
              <a:rPr lang="fa-IR" dirty="0">
                <a:cs typeface="B Nazanin" panose="00000400000000000000" pitchFamily="2" charset="-78"/>
              </a:rPr>
              <a:t> ندارد مگر </a:t>
            </a:r>
            <a:r>
              <a:rPr lang="fa-IR" dirty="0" err="1">
                <a:cs typeface="B Nazanin" panose="00000400000000000000" pitchFamily="2" charset="-78"/>
              </a:rPr>
              <a:t>اين</a:t>
            </a:r>
            <a:r>
              <a:rPr lang="fa-IR" dirty="0">
                <a:cs typeface="B Nazanin" panose="00000400000000000000" pitchFamily="2" charset="-78"/>
              </a:rPr>
              <a:t> </a:t>
            </a:r>
            <a:r>
              <a:rPr lang="fa-IR" dirty="0" err="1">
                <a:cs typeface="B Nazanin" panose="00000400000000000000" pitchFamily="2" charset="-78"/>
              </a:rPr>
              <a:t>كه</a:t>
            </a:r>
            <a:r>
              <a:rPr lang="fa-IR" dirty="0">
                <a:cs typeface="B Nazanin" panose="00000400000000000000" pitchFamily="2" charset="-78"/>
              </a:rPr>
              <a:t> آبسه به </a:t>
            </a:r>
            <a:r>
              <a:rPr lang="fa-IR" dirty="0" err="1">
                <a:cs typeface="B Nazanin" panose="00000400000000000000" pitchFamily="2" charset="-78"/>
              </a:rPr>
              <a:t>مجاري</a:t>
            </a:r>
            <a:r>
              <a:rPr lang="fa-IR" dirty="0">
                <a:cs typeface="B Nazanin" panose="00000400000000000000" pitchFamily="2" charset="-78"/>
              </a:rPr>
              <a:t> </a:t>
            </a:r>
            <a:r>
              <a:rPr lang="fa-IR" dirty="0" err="1">
                <a:cs typeface="B Nazanin" panose="00000400000000000000" pitchFamily="2" charset="-78"/>
              </a:rPr>
              <a:t>شير</a:t>
            </a:r>
            <a:r>
              <a:rPr lang="fa-IR" dirty="0">
                <a:cs typeface="B Nazanin" panose="00000400000000000000" pitchFamily="2" charset="-78"/>
              </a:rPr>
              <a:t> سر باز </a:t>
            </a:r>
            <a:r>
              <a:rPr lang="fa-IR" dirty="0" err="1">
                <a:cs typeface="B Nazanin" panose="00000400000000000000" pitchFamily="2" charset="-78"/>
              </a:rPr>
              <a:t>كرده</a:t>
            </a:r>
            <a:r>
              <a:rPr lang="fa-IR" dirty="0">
                <a:cs typeface="B Nazanin" panose="00000400000000000000" pitchFamily="2" charset="-78"/>
              </a:rPr>
              <a:t> باشد. البته معمولا آبسه به </a:t>
            </a:r>
            <a:r>
              <a:rPr lang="fa-IR" dirty="0" err="1">
                <a:cs typeface="B Nazanin" panose="00000400000000000000" pitchFamily="2" charset="-78"/>
              </a:rPr>
              <a:t>بيرون</a:t>
            </a:r>
            <a:r>
              <a:rPr lang="fa-IR" dirty="0">
                <a:cs typeface="B Nazanin" panose="00000400000000000000" pitchFamily="2" charset="-78"/>
              </a:rPr>
              <a:t> از نسج پستان باز </a:t>
            </a:r>
            <a:r>
              <a:rPr lang="fa-IR" dirty="0" err="1">
                <a:cs typeface="B Nazanin" panose="00000400000000000000" pitchFamily="2" charset="-78"/>
              </a:rPr>
              <a:t>مي</a:t>
            </a:r>
            <a:r>
              <a:rPr lang="fa-IR" dirty="0">
                <a:cs typeface="B Nazanin" panose="00000400000000000000" pitchFamily="2" charset="-78"/>
              </a:rPr>
              <a:t> شود. </a:t>
            </a:r>
          </a:p>
          <a:p>
            <a:r>
              <a:rPr lang="fa-IR" dirty="0" smtClean="0">
                <a:cs typeface="B Nazanin" panose="00000400000000000000" pitchFamily="2" charset="-78"/>
              </a:rPr>
              <a:t>اگر </a:t>
            </a:r>
            <a:r>
              <a:rPr lang="fa-IR" dirty="0">
                <a:cs typeface="B Nazanin" panose="00000400000000000000" pitchFamily="2" charset="-78"/>
              </a:rPr>
              <a:t>آبسه پستان </a:t>
            </a:r>
            <a:r>
              <a:rPr lang="fa-IR" dirty="0" err="1">
                <a:cs typeface="B Nazanin" panose="00000400000000000000" pitchFamily="2" charset="-78"/>
              </a:rPr>
              <a:t>شكافته</a:t>
            </a:r>
            <a:r>
              <a:rPr lang="fa-IR" dirty="0">
                <a:cs typeface="B Nazanin" panose="00000400000000000000" pitchFamily="2" charset="-78"/>
              </a:rPr>
              <a:t> شود و </a:t>
            </a:r>
            <a:r>
              <a:rPr lang="fa-IR" dirty="0" err="1">
                <a:cs typeface="B Nazanin" panose="00000400000000000000" pitchFamily="2" charset="-78"/>
              </a:rPr>
              <a:t>شكاف</a:t>
            </a:r>
            <a:r>
              <a:rPr lang="fa-IR" dirty="0">
                <a:cs typeface="B Nazanin" panose="00000400000000000000" pitchFamily="2" charset="-78"/>
              </a:rPr>
              <a:t> </a:t>
            </a:r>
            <a:r>
              <a:rPr lang="fa-IR" dirty="0" err="1">
                <a:cs typeface="B Nazanin" panose="00000400000000000000" pitchFamily="2" charset="-78"/>
              </a:rPr>
              <a:t>نزديك</a:t>
            </a:r>
            <a:r>
              <a:rPr lang="fa-IR" dirty="0">
                <a:cs typeface="B Nazanin" panose="00000400000000000000" pitchFamily="2" charset="-78"/>
              </a:rPr>
              <a:t> </a:t>
            </a:r>
            <a:r>
              <a:rPr lang="fa-IR" dirty="0" smtClean="0">
                <a:cs typeface="B Nazanin" panose="00000400000000000000" pitchFamily="2" charset="-78"/>
              </a:rPr>
              <a:t>در محل گرفتن پستان نباشد </a:t>
            </a:r>
            <a:r>
              <a:rPr lang="fa-IR" dirty="0">
                <a:cs typeface="B Nazanin" panose="00000400000000000000" pitchFamily="2" charset="-78"/>
              </a:rPr>
              <a:t>ادامه </a:t>
            </a:r>
            <a:r>
              <a:rPr lang="fa-IR" dirty="0" err="1">
                <a:cs typeface="B Nazanin" panose="00000400000000000000" pitchFamily="2" charset="-78"/>
              </a:rPr>
              <a:t>تغذيه</a:t>
            </a:r>
            <a:r>
              <a:rPr lang="fa-IR" dirty="0">
                <a:cs typeface="B Nazanin" panose="00000400000000000000" pitchFamily="2" charset="-78"/>
              </a:rPr>
              <a:t> از پستان مبتلا بدون </a:t>
            </a:r>
            <a:r>
              <a:rPr lang="fa-IR" dirty="0" err="1">
                <a:cs typeface="B Nazanin" panose="00000400000000000000" pitchFamily="2" charset="-78"/>
              </a:rPr>
              <a:t>اشكال</a:t>
            </a:r>
            <a:r>
              <a:rPr lang="fa-IR" dirty="0">
                <a:cs typeface="B Nazanin" panose="00000400000000000000" pitchFamily="2" charset="-78"/>
              </a:rPr>
              <a:t> است </a:t>
            </a:r>
            <a:endParaRPr lang="fa-IR" dirty="0" smtClean="0">
              <a:cs typeface="B Nazanin" panose="00000400000000000000" pitchFamily="2" charset="-78"/>
            </a:endParaRPr>
          </a:p>
          <a:p>
            <a:r>
              <a:rPr lang="fa-IR" dirty="0" smtClean="0">
                <a:cs typeface="B Nazanin" panose="00000400000000000000" pitchFamily="2" charset="-78"/>
              </a:rPr>
              <a:t>اگر </a:t>
            </a:r>
            <a:r>
              <a:rPr lang="fa-IR" dirty="0">
                <a:cs typeface="B Nazanin" panose="00000400000000000000" pitchFamily="2" charset="-78"/>
              </a:rPr>
              <a:t>محل </a:t>
            </a:r>
            <a:r>
              <a:rPr lang="fa-IR" dirty="0" err="1">
                <a:cs typeface="B Nazanin" panose="00000400000000000000" pitchFamily="2" charset="-78"/>
              </a:rPr>
              <a:t>شكاف</a:t>
            </a:r>
            <a:r>
              <a:rPr lang="fa-IR" dirty="0">
                <a:cs typeface="B Nazanin" panose="00000400000000000000" pitchFamily="2" charset="-78"/>
              </a:rPr>
              <a:t> به </a:t>
            </a:r>
            <a:r>
              <a:rPr lang="fa-IR" dirty="0" err="1">
                <a:cs typeface="B Nazanin" panose="00000400000000000000" pitchFamily="2" charset="-78"/>
              </a:rPr>
              <a:t>نوك</a:t>
            </a:r>
            <a:r>
              <a:rPr lang="fa-IR" dirty="0">
                <a:cs typeface="B Nazanin" panose="00000400000000000000" pitchFamily="2" charset="-78"/>
              </a:rPr>
              <a:t> پستان و هاله </a:t>
            </a:r>
            <a:r>
              <a:rPr lang="fa-IR" dirty="0" err="1">
                <a:cs typeface="B Nazanin" panose="00000400000000000000" pitchFamily="2" charset="-78"/>
              </a:rPr>
              <a:t>نزديك</a:t>
            </a:r>
            <a:r>
              <a:rPr lang="fa-IR" dirty="0">
                <a:cs typeface="B Nazanin" panose="00000400000000000000" pitchFamily="2" charset="-78"/>
              </a:rPr>
              <a:t> باشد </a:t>
            </a:r>
            <a:r>
              <a:rPr lang="fa-IR" dirty="0" err="1">
                <a:cs typeface="B Nazanin" panose="00000400000000000000" pitchFamily="2" charset="-78"/>
              </a:rPr>
              <a:t>مي</a:t>
            </a:r>
            <a:r>
              <a:rPr lang="fa-IR" dirty="0">
                <a:cs typeface="B Nazanin" panose="00000400000000000000" pitchFamily="2" charset="-78"/>
              </a:rPr>
              <a:t> توانید مدت 48 تا 72 ساعت </a:t>
            </a:r>
            <a:r>
              <a:rPr lang="fa-IR" dirty="0" err="1">
                <a:cs typeface="B Nazanin" panose="00000400000000000000" pitchFamily="2" charset="-78"/>
              </a:rPr>
              <a:t>شير</a:t>
            </a:r>
            <a:r>
              <a:rPr lang="fa-IR" dirty="0">
                <a:cs typeface="B Nazanin" panose="00000400000000000000" pitchFamily="2" charset="-78"/>
              </a:rPr>
              <a:t> آن پستان را بدوشید و دور </a:t>
            </a:r>
            <a:r>
              <a:rPr lang="fa-IR" dirty="0" err="1">
                <a:cs typeface="B Nazanin" panose="00000400000000000000" pitchFamily="2" charset="-78"/>
              </a:rPr>
              <a:t>بريزید</a:t>
            </a:r>
            <a:r>
              <a:rPr lang="fa-IR" dirty="0">
                <a:cs typeface="B Nazanin" panose="00000400000000000000" pitchFamily="2" charset="-78"/>
              </a:rPr>
              <a:t> </a:t>
            </a:r>
            <a:r>
              <a:rPr lang="fa-IR" dirty="0" err="1">
                <a:cs typeface="B Nazanin" panose="00000400000000000000" pitchFamily="2" charset="-78"/>
              </a:rPr>
              <a:t>ولي</a:t>
            </a:r>
            <a:r>
              <a:rPr lang="fa-IR" dirty="0">
                <a:cs typeface="B Nazanin" panose="00000400000000000000" pitchFamily="2" charset="-78"/>
              </a:rPr>
              <a:t> </a:t>
            </a:r>
            <a:r>
              <a:rPr lang="fa-IR" dirty="0" err="1">
                <a:cs typeface="B Nazanin" panose="00000400000000000000" pitchFamily="2" charset="-78"/>
              </a:rPr>
              <a:t>تغذيه</a:t>
            </a:r>
            <a:r>
              <a:rPr lang="fa-IR" dirty="0">
                <a:cs typeface="B Nazanin" panose="00000400000000000000" pitchFamily="2" charset="-78"/>
              </a:rPr>
              <a:t> </a:t>
            </a:r>
            <a:r>
              <a:rPr lang="fa-IR" dirty="0" err="1">
                <a:cs typeface="B Nazanin" panose="00000400000000000000" pitchFamily="2" charset="-78"/>
              </a:rPr>
              <a:t>كودك</a:t>
            </a:r>
            <a:r>
              <a:rPr lang="fa-IR" dirty="0">
                <a:cs typeface="B Nazanin" panose="00000400000000000000" pitchFamily="2" charset="-78"/>
              </a:rPr>
              <a:t> را از پستان </a:t>
            </a:r>
            <a:r>
              <a:rPr lang="fa-IR" dirty="0" err="1">
                <a:cs typeface="B Nazanin" panose="00000400000000000000" pitchFamily="2" charset="-78"/>
              </a:rPr>
              <a:t>ديگر</a:t>
            </a:r>
            <a:r>
              <a:rPr lang="fa-IR" dirty="0">
                <a:cs typeface="B Nazanin" panose="00000400000000000000" pitchFamily="2" charset="-78"/>
              </a:rPr>
              <a:t> ادامه دهید.</a:t>
            </a:r>
          </a:p>
          <a:p>
            <a:endParaRPr lang="en-US" dirty="0">
              <a:cs typeface="B Nazanin" panose="00000400000000000000" pitchFamily="2" charset="-78"/>
            </a:endParaRPr>
          </a:p>
        </p:txBody>
      </p:sp>
      <p:sp>
        <p:nvSpPr>
          <p:cNvPr id="7" name="Rounded Rectangle 4"/>
          <p:cNvSpPr/>
          <p:nvPr/>
        </p:nvSpPr>
        <p:spPr>
          <a:xfrm>
            <a:off x="543434" y="360554"/>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nvGrpSpPr>
          <p:cNvPr id="8" name="Group 7"/>
          <p:cNvGrpSpPr/>
          <p:nvPr/>
        </p:nvGrpSpPr>
        <p:grpSpPr>
          <a:xfrm>
            <a:off x="457200" y="228600"/>
            <a:ext cx="8229600" cy="1142121"/>
            <a:chOff x="0" y="439"/>
            <a:chExt cx="8229600" cy="1142121"/>
          </a:xfrm>
        </p:grpSpPr>
        <p:sp>
          <p:nvSpPr>
            <p:cNvPr id="9" name="Rounded Rectangle 8"/>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dirty="0" smtClean="0">
                  <a:effectLst>
                    <a:outerShdw blurRad="38100" dist="38100" dir="2700000" algn="tl">
                      <a:srgbClr val="000000">
                        <a:alpha val="43137"/>
                      </a:srgbClr>
                    </a:outerShdw>
                  </a:effectLst>
                  <a:cs typeface="B Nazanin" panose="00000400000000000000" pitchFamily="2" charset="-78"/>
                </a:rPr>
                <a:t>آبسه پستان</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6868536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fa-IR" sz="3600" b="1" dirty="0" smtClean="0">
                <a:cs typeface="B Nazanin" panose="00000400000000000000" pitchFamily="2" charset="-78"/>
              </a:rPr>
              <a:t>7-آیا اعمال جراحی برای زیبائی پستان روی شیردهی اثر می گذارد؟ </a:t>
            </a:r>
            <a:endParaRPr lang="en-US" sz="3600" b="1" dirty="0">
              <a:cs typeface="B Nazanin" panose="00000400000000000000" pitchFamily="2" charset="-78"/>
            </a:endParaRPr>
          </a:p>
        </p:txBody>
      </p:sp>
    </p:spTree>
    <p:extLst>
      <p:ext uri="{BB962C8B-B14F-4D97-AF65-F5344CB8AC3E}">
        <p14:creationId xmlns:p14="http://schemas.microsoft.com/office/powerpoint/2010/main" val="333711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362200"/>
            <a:ext cx="8229600" cy="3962400"/>
          </a:xfrm>
        </p:spPr>
        <p:txBody>
          <a:bodyPr/>
          <a:lstStyle/>
          <a:p>
            <a:r>
              <a:rPr lang="fa-IR" sz="2800" dirty="0" err="1">
                <a:cs typeface="B Nazanin" panose="00000400000000000000" pitchFamily="2" charset="-78"/>
              </a:rPr>
              <a:t>مي</a:t>
            </a:r>
            <a:r>
              <a:rPr lang="fa-IR" sz="2800" dirty="0">
                <a:cs typeface="B Nazanin" panose="00000400000000000000" pitchFamily="2" charset="-78"/>
              </a:rPr>
              <a:t> تواند </a:t>
            </a:r>
            <a:r>
              <a:rPr lang="fa-IR" sz="2800" dirty="0" err="1">
                <a:cs typeface="B Nazanin" panose="00000400000000000000" pitchFamily="2" charset="-78"/>
              </a:rPr>
              <a:t>مشكلاتي</a:t>
            </a:r>
            <a:r>
              <a:rPr lang="fa-IR" sz="2800" dirty="0">
                <a:cs typeface="B Nazanin" panose="00000400000000000000" pitchFamily="2" charset="-78"/>
              </a:rPr>
              <a:t> را در رابطه با </a:t>
            </a:r>
            <a:r>
              <a:rPr lang="fa-IR" sz="2800" dirty="0" err="1">
                <a:cs typeface="B Nazanin" panose="00000400000000000000" pitchFamily="2" charset="-78"/>
              </a:rPr>
              <a:t>توليد</a:t>
            </a:r>
            <a:r>
              <a:rPr lang="fa-IR" sz="2800" dirty="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 </a:t>
            </a:r>
            <a:r>
              <a:rPr lang="fa-IR" sz="2800" dirty="0" err="1">
                <a:cs typeface="B Nazanin" panose="00000400000000000000" pitchFamily="2" charset="-78"/>
              </a:rPr>
              <a:t>ايجاد</a:t>
            </a:r>
            <a:r>
              <a:rPr lang="fa-IR" sz="2800" dirty="0">
                <a:cs typeface="B Nazanin" panose="00000400000000000000" pitchFamily="2" charset="-78"/>
              </a:rPr>
              <a:t> </a:t>
            </a:r>
            <a:r>
              <a:rPr lang="fa-IR" sz="2800" dirty="0" err="1">
                <a:cs typeface="B Nazanin" panose="00000400000000000000" pitchFamily="2" charset="-78"/>
              </a:rPr>
              <a:t>كند</a:t>
            </a:r>
            <a:r>
              <a:rPr lang="fa-IR" sz="2800" dirty="0" smtClean="0">
                <a:cs typeface="B Nazanin" panose="00000400000000000000" pitchFamily="2" charset="-78"/>
              </a:rPr>
              <a:t>.</a:t>
            </a:r>
          </a:p>
          <a:p>
            <a:r>
              <a:rPr lang="fa-IR" sz="2800" dirty="0" err="1">
                <a:cs typeface="B Nazanin" panose="00000400000000000000" pitchFamily="2" charset="-78"/>
              </a:rPr>
              <a:t>آيا</a:t>
            </a:r>
            <a:r>
              <a:rPr lang="fa-IR" sz="2800" dirty="0">
                <a:cs typeface="B Nazanin" panose="00000400000000000000" pitchFamily="2" charset="-78"/>
              </a:rPr>
              <a:t> مادر </a:t>
            </a:r>
            <a:r>
              <a:rPr lang="fa-IR" sz="2800" dirty="0" err="1">
                <a:cs typeface="B Nazanin" panose="00000400000000000000" pitchFamily="2" charset="-78"/>
              </a:rPr>
              <a:t>پيش</a:t>
            </a:r>
            <a:r>
              <a:rPr lang="fa-IR" sz="2800" dirty="0">
                <a:cs typeface="B Nazanin" panose="00000400000000000000" pitchFamily="2" charset="-78"/>
              </a:rPr>
              <a:t> از عمل دچار </a:t>
            </a:r>
            <a:r>
              <a:rPr lang="fa-IR" sz="2800" dirty="0" err="1">
                <a:cs typeface="B Nazanin" panose="00000400000000000000" pitchFamily="2" charset="-78"/>
              </a:rPr>
              <a:t>هيپوپلازي</a:t>
            </a:r>
            <a:r>
              <a:rPr lang="fa-IR" sz="2800" dirty="0">
                <a:cs typeface="B Nazanin" panose="00000400000000000000" pitchFamily="2" charset="-78"/>
              </a:rPr>
              <a:t> </a:t>
            </a:r>
            <a:r>
              <a:rPr lang="fa-IR" sz="2800" dirty="0" err="1">
                <a:cs typeface="B Nazanin" panose="00000400000000000000" pitchFamily="2" charset="-78"/>
              </a:rPr>
              <a:t>يا</a:t>
            </a:r>
            <a:r>
              <a:rPr lang="fa-IR" sz="2800" dirty="0">
                <a:cs typeface="B Nazanin" panose="00000400000000000000" pitchFamily="2" charset="-78"/>
              </a:rPr>
              <a:t> فاصله </a:t>
            </a:r>
            <a:r>
              <a:rPr lang="fa-IR" sz="2800" dirty="0" err="1">
                <a:cs typeface="B Nazanin" panose="00000400000000000000" pitchFamily="2" charset="-78"/>
              </a:rPr>
              <a:t>بيش</a:t>
            </a:r>
            <a:r>
              <a:rPr lang="fa-IR" sz="2800" dirty="0">
                <a:cs typeface="B Nazanin" panose="00000400000000000000" pitchFamily="2" charset="-78"/>
              </a:rPr>
              <a:t> از حد </a:t>
            </a:r>
            <a:r>
              <a:rPr lang="fa-IR" sz="2800" dirty="0" err="1">
                <a:cs typeface="B Nazanin" panose="00000400000000000000" pitchFamily="2" charset="-78"/>
              </a:rPr>
              <a:t>بين</a:t>
            </a:r>
            <a:r>
              <a:rPr lang="fa-IR" sz="2800" dirty="0">
                <a:cs typeface="B Nazanin" panose="00000400000000000000" pitchFamily="2" charset="-78"/>
              </a:rPr>
              <a:t> پستان ها </a:t>
            </a:r>
            <a:r>
              <a:rPr lang="fa-IR" sz="2800" dirty="0" smtClean="0">
                <a:cs typeface="B Nazanin" panose="00000400000000000000" pitchFamily="2" charset="-78"/>
              </a:rPr>
              <a:t>بوده </a:t>
            </a:r>
            <a:r>
              <a:rPr lang="fa-IR" sz="2800" dirty="0" err="1" smtClean="0">
                <a:cs typeface="B Nazanin" panose="00000400000000000000" pitchFamily="2" charset="-78"/>
              </a:rPr>
              <a:t>يا</a:t>
            </a:r>
            <a:r>
              <a:rPr lang="fa-IR" sz="2800" dirty="0" smtClean="0">
                <a:cs typeface="B Nazanin" panose="00000400000000000000" pitchFamily="2" charset="-78"/>
              </a:rPr>
              <a:t> </a:t>
            </a:r>
            <a:r>
              <a:rPr lang="fa-IR" sz="2800" dirty="0" err="1" smtClean="0">
                <a:cs typeface="B Nazanin" panose="00000400000000000000" pitchFamily="2" charset="-78"/>
              </a:rPr>
              <a:t>خير</a:t>
            </a:r>
            <a:endParaRPr lang="fa-IR" sz="2800" dirty="0" smtClean="0">
              <a:cs typeface="B Nazanin" panose="00000400000000000000" pitchFamily="2" charset="-78"/>
            </a:endParaRPr>
          </a:p>
          <a:p>
            <a:r>
              <a:rPr lang="fa-IR" sz="2800" dirty="0">
                <a:cs typeface="B Nazanin" panose="00000400000000000000" pitchFamily="2" charset="-78"/>
              </a:rPr>
              <a:t>آيا </a:t>
            </a:r>
            <a:r>
              <a:rPr lang="fa-IR" sz="2800" dirty="0" smtClean="0">
                <a:cs typeface="B Nazanin" panose="00000400000000000000" pitchFamily="2" charset="-78"/>
              </a:rPr>
              <a:t>نوك </a:t>
            </a:r>
            <a:r>
              <a:rPr lang="fa-IR" sz="2800" dirty="0">
                <a:cs typeface="B Nazanin" panose="00000400000000000000" pitchFamily="2" charset="-78"/>
              </a:rPr>
              <a:t>و هاله پستان داراي حس مي باشد يا خير</a:t>
            </a:r>
            <a:r>
              <a:rPr lang="fa-IR" sz="2800" dirty="0" smtClean="0">
                <a:cs typeface="B Nazanin" panose="00000400000000000000" pitchFamily="2" charset="-78"/>
              </a:rPr>
              <a:t>،</a:t>
            </a:r>
            <a:r>
              <a:rPr lang="fa-IR" sz="2800" dirty="0">
                <a:cs typeface="B Nazanin" panose="00000400000000000000" pitchFamily="2" charset="-78"/>
              </a:rPr>
              <a:t> </a:t>
            </a:r>
            <a:r>
              <a:rPr lang="fa-IR" sz="2800" dirty="0" smtClean="0">
                <a:cs typeface="B Nazanin" panose="00000400000000000000" pitchFamily="2" charset="-78"/>
              </a:rPr>
              <a:t>                    </a:t>
            </a:r>
            <a:r>
              <a:rPr lang="fa-IR" sz="2800" b="1" dirty="0" smtClean="0">
                <a:cs typeface="B Nazanin" panose="00000400000000000000" pitchFamily="2" charset="-78"/>
              </a:rPr>
              <a:t>چون نتیجه فقدان حس: </a:t>
            </a:r>
          </a:p>
          <a:p>
            <a:pPr lvl="1"/>
            <a:r>
              <a:rPr lang="fa-IR" sz="2400" dirty="0" smtClean="0">
                <a:cs typeface="B Nazanin" panose="00000400000000000000" pitchFamily="2" charset="-78"/>
              </a:rPr>
              <a:t>تخريب </a:t>
            </a:r>
            <a:r>
              <a:rPr lang="fa-IR" sz="2400" dirty="0">
                <a:cs typeface="B Nazanin" panose="00000400000000000000" pitchFamily="2" charset="-78"/>
              </a:rPr>
              <a:t>عصبي </a:t>
            </a:r>
            <a:r>
              <a:rPr lang="fa-IR" sz="2400" dirty="0" smtClean="0">
                <a:cs typeface="B Nazanin" panose="00000400000000000000" pitchFamily="2" charset="-78"/>
              </a:rPr>
              <a:t>،كاهش </a:t>
            </a:r>
            <a:r>
              <a:rPr lang="fa-IR" sz="2400" dirty="0">
                <a:cs typeface="B Nazanin" panose="00000400000000000000" pitchFamily="2" charset="-78"/>
              </a:rPr>
              <a:t>تحريك نوك پستان </a:t>
            </a:r>
            <a:r>
              <a:rPr lang="fa-IR" sz="2400" dirty="0" smtClean="0">
                <a:cs typeface="B Nazanin" panose="00000400000000000000" pitchFamily="2" charset="-78"/>
              </a:rPr>
              <a:t>،كاهش </a:t>
            </a:r>
            <a:r>
              <a:rPr lang="fa-IR" sz="2400" dirty="0">
                <a:cs typeface="B Nazanin" panose="00000400000000000000" pitchFamily="2" charset="-78"/>
              </a:rPr>
              <a:t>توليد پرولاكتين </a:t>
            </a:r>
            <a:r>
              <a:rPr lang="fa-IR" sz="2400" dirty="0" smtClean="0">
                <a:cs typeface="B Nazanin" panose="00000400000000000000" pitchFamily="2" charset="-78"/>
              </a:rPr>
              <a:t>،كاهش </a:t>
            </a:r>
            <a:r>
              <a:rPr lang="fa-IR" sz="2400" dirty="0">
                <a:cs typeface="B Nazanin" panose="00000400000000000000" pitchFamily="2" charset="-78"/>
              </a:rPr>
              <a:t>توليد </a:t>
            </a:r>
            <a:r>
              <a:rPr lang="fa-IR" sz="2400" dirty="0" smtClean="0">
                <a:cs typeface="B Nazanin" panose="00000400000000000000" pitchFamily="2" charset="-78"/>
              </a:rPr>
              <a:t>شير. </a:t>
            </a:r>
          </a:p>
          <a:p>
            <a:pPr lvl="1"/>
            <a:r>
              <a:rPr lang="fa-IR" sz="2400" dirty="0" smtClean="0">
                <a:cs typeface="B Nazanin" panose="00000400000000000000" pitchFamily="2" charset="-78"/>
              </a:rPr>
              <a:t>آسيب  </a:t>
            </a:r>
            <a:r>
              <a:rPr lang="fa-IR" sz="2400" dirty="0">
                <a:cs typeface="B Nazanin" panose="00000400000000000000" pitchFamily="2" charset="-78"/>
              </a:rPr>
              <a:t>نوك </a:t>
            </a:r>
            <a:r>
              <a:rPr lang="fa-IR" sz="2400" dirty="0" smtClean="0">
                <a:cs typeface="B Nazanin" panose="00000400000000000000" pitchFamily="2" charset="-78"/>
              </a:rPr>
              <a:t>پستان</a:t>
            </a:r>
          </a:p>
          <a:p>
            <a:r>
              <a:rPr lang="fa-IR" sz="2800" dirty="0">
                <a:cs typeface="B Nazanin" panose="00000400000000000000" pitchFamily="2" charset="-78"/>
              </a:rPr>
              <a:t>برداشتن </a:t>
            </a:r>
            <a:r>
              <a:rPr lang="fa-IR" sz="2800" dirty="0" err="1">
                <a:cs typeface="B Nazanin" panose="00000400000000000000" pitchFamily="2" charset="-78"/>
              </a:rPr>
              <a:t>نوك</a:t>
            </a:r>
            <a:r>
              <a:rPr lang="fa-IR" sz="2800" dirty="0">
                <a:cs typeface="B Nazanin" panose="00000400000000000000" pitchFamily="2" charset="-78"/>
              </a:rPr>
              <a:t> پستان </a:t>
            </a:r>
            <a:r>
              <a:rPr lang="fa-IR" sz="2800" dirty="0" err="1">
                <a:cs typeface="B Nazanin" panose="00000400000000000000" pitchFamily="2" charset="-78"/>
              </a:rPr>
              <a:t>حين</a:t>
            </a:r>
            <a:r>
              <a:rPr lang="fa-IR" sz="2800" dirty="0">
                <a:cs typeface="B Nazanin" panose="00000400000000000000" pitchFamily="2" charset="-78"/>
              </a:rPr>
              <a:t> </a:t>
            </a:r>
            <a:r>
              <a:rPr lang="fa-IR" sz="2800" dirty="0" err="1" smtClean="0">
                <a:cs typeface="B Nazanin" panose="00000400000000000000" pitchFamily="2" charset="-78"/>
              </a:rPr>
              <a:t>جراحي</a:t>
            </a:r>
            <a:r>
              <a:rPr lang="fa-IR" sz="2800" dirty="0" smtClean="0">
                <a:cs typeface="B Nazanin" panose="00000400000000000000" pitchFamily="2" charset="-78"/>
              </a:rPr>
              <a:t>، توقف </a:t>
            </a:r>
            <a:r>
              <a:rPr lang="fa-IR" sz="2800" dirty="0" err="1" smtClean="0">
                <a:cs typeface="B Nazanin" panose="00000400000000000000" pitchFamily="2" charset="-78"/>
              </a:rPr>
              <a:t>جريان</a:t>
            </a:r>
            <a:r>
              <a:rPr lang="fa-IR" sz="2800" dirty="0" smtClean="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 پستان </a:t>
            </a:r>
            <a:endParaRPr lang="fa-IR" sz="2800" dirty="0" smtClean="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4256552336"/>
              </p:ext>
            </p:extLst>
          </p:nvPr>
        </p:nvGraphicFramePr>
        <p:xfrm>
          <a:off x="457200" y="274638"/>
          <a:ext cx="8229600" cy="2011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89521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77373325"/>
              </p:ext>
            </p:extLst>
          </p:nvPr>
        </p:nvGraphicFramePr>
        <p:xfrm>
          <a:off x="457200" y="274638"/>
          <a:ext cx="8229600" cy="2011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838200" y="2070100"/>
            <a:ext cx="7848600" cy="3568700"/>
          </a:xfrm>
        </p:spPr>
        <p:txBody>
          <a:bodyPr/>
          <a:lstStyle/>
          <a:p>
            <a:r>
              <a:rPr lang="fa-IR" sz="2800" dirty="0">
                <a:latin typeface="Times New Roman"/>
                <a:ea typeface="Calibri"/>
                <a:cs typeface="B Nazanin"/>
              </a:rPr>
              <a:t>برش از </a:t>
            </a:r>
            <a:r>
              <a:rPr lang="fa-IR" sz="2800" dirty="0" err="1">
                <a:latin typeface="Times New Roman"/>
                <a:ea typeface="Calibri"/>
                <a:cs typeface="B Nazanin"/>
              </a:rPr>
              <a:t>روي</a:t>
            </a:r>
            <a:r>
              <a:rPr lang="fa-IR" sz="2800" dirty="0">
                <a:latin typeface="Times New Roman"/>
                <a:ea typeface="Calibri"/>
                <a:cs typeface="B Nazanin"/>
              </a:rPr>
              <a:t> هاله در </a:t>
            </a:r>
            <a:r>
              <a:rPr lang="fa-IR" sz="2800" dirty="0" err="1">
                <a:latin typeface="Times New Roman"/>
                <a:ea typeface="Calibri"/>
                <a:cs typeface="B Nazanin"/>
              </a:rPr>
              <a:t>مقايسه</a:t>
            </a:r>
            <a:r>
              <a:rPr lang="fa-IR" sz="2800" dirty="0">
                <a:latin typeface="Times New Roman"/>
                <a:ea typeface="Calibri"/>
                <a:cs typeface="B Nazanin"/>
              </a:rPr>
              <a:t> با برش </a:t>
            </a:r>
            <a:r>
              <a:rPr lang="fa-IR" sz="2800" dirty="0" err="1">
                <a:latin typeface="Times New Roman"/>
                <a:ea typeface="Calibri"/>
                <a:cs typeface="B Nazanin"/>
              </a:rPr>
              <a:t>زير</a:t>
            </a:r>
            <a:r>
              <a:rPr lang="fa-IR" sz="2800" dirty="0">
                <a:latin typeface="Times New Roman"/>
                <a:ea typeface="Calibri"/>
                <a:cs typeface="B Nazanin"/>
              </a:rPr>
              <a:t> </a:t>
            </a:r>
            <a:r>
              <a:rPr lang="fa-IR" sz="2800" dirty="0" err="1">
                <a:latin typeface="Times New Roman"/>
                <a:ea typeface="Calibri"/>
                <a:cs typeface="B Nazanin"/>
              </a:rPr>
              <a:t>پستاني</a:t>
            </a:r>
            <a:r>
              <a:rPr lang="fa-IR" sz="2800" dirty="0">
                <a:latin typeface="Times New Roman"/>
                <a:ea typeface="Calibri"/>
                <a:cs typeface="B Nazanin"/>
              </a:rPr>
              <a:t> – </a:t>
            </a:r>
            <a:r>
              <a:rPr lang="fa-IR" sz="2800" dirty="0" err="1">
                <a:latin typeface="Times New Roman"/>
                <a:ea typeface="Calibri"/>
                <a:cs typeface="B Nazanin"/>
              </a:rPr>
              <a:t>زیربغلی</a:t>
            </a:r>
            <a:r>
              <a:rPr lang="fa-IR" sz="2800" dirty="0">
                <a:latin typeface="Times New Roman"/>
                <a:ea typeface="Calibri"/>
                <a:cs typeface="B Nazanin"/>
              </a:rPr>
              <a:t> تأثیر </a:t>
            </a:r>
            <a:r>
              <a:rPr lang="fa-IR" sz="2800" dirty="0" err="1">
                <a:latin typeface="Times New Roman"/>
                <a:ea typeface="Calibri"/>
                <a:cs typeface="B Nazanin"/>
              </a:rPr>
              <a:t>بيشتري</a:t>
            </a:r>
            <a:r>
              <a:rPr lang="fa-IR" sz="2800" dirty="0">
                <a:latin typeface="Times New Roman"/>
                <a:ea typeface="Calibri"/>
                <a:cs typeface="B Nazanin"/>
              </a:rPr>
              <a:t> را در </a:t>
            </a:r>
            <a:r>
              <a:rPr lang="fa-IR" sz="2800" dirty="0" err="1">
                <a:latin typeface="Times New Roman"/>
                <a:ea typeface="Calibri"/>
                <a:cs typeface="B Nazanin"/>
              </a:rPr>
              <a:t>كاهش</a:t>
            </a:r>
            <a:r>
              <a:rPr lang="fa-IR" sz="2800" dirty="0">
                <a:latin typeface="Times New Roman"/>
                <a:ea typeface="Calibri"/>
                <a:cs typeface="B Nazanin"/>
              </a:rPr>
              <a:t> </a:t>
            </a:r>
            <a:r>
              <a:rPr lang="fa-IR" sz="2800" dirty="0" err="1">
                <a:latin typeface="Times New Roman"/>
                <a:ea typeface="Calibri"/>
                <a:cs typeface="B Nazanin"/>
              </a:rPr>
              <a:t>توليد</a:t>
            </a:r>
            <a:r>
              <a:rPr lang="fa-IR" sz="2800" dirty="0">
                <a:latin typeface="Times New Roman"/>
                <a:ea typeface="Calibri"/>
                <a:cs typeface="B Nazanin"/>
              </a:rPr>
              <a:t> </a:t>
            </a:r>
            <a:r>
              <a:rPr lang="fa-IR" sz="2800" dirty="0" err="1">
                <a:latin typeface="Times New Roman"/>
                <a:ea typeface="Calibri"/>
                <a:cs typeface="B Nazanin"/>
              </a:rPr>
              <a:t>شير</a:t>
            </a:r>
            <a:r>
              <a:rPr lang="fa-IR" sz="2800" dirty="0">
                <a:latin typeface="Times New Roman"/>
                <a:ea typeface="Calibri"/>
                <a:cs typeface="B Nazanin"/>
              </a:rPr>
              <a:t> دارد</a:t>
            </a:r>
            <a:r>
              <a:rPr lang="fa-IR" sz="2800" dirty="0" smtClean="0">
                <a:latin typeface="Times New Roman"/>
                <a:ea typeface="Calibri"/>
                <a:cs typeface="B Nazanin"/>
              </a:rPr>
              <a:t>.</a:t>
            </a:r>
          </a:p>
          <a:p>
            <a:r>
              <a:rPr lang="fa-IR" sz="2800" dirty="0" err="1" smtClean="0">
                <a:latin typeface="Times New Roman"/>
                <a:ea typeface="Calibri"/>
                <a:cs typeface="B Nazanin"/>
              </a:rPr>
              <a:t>درتحقیقی</a:t>
            </a:r>
            <a:r>
              <a:rPr lang="fa-IR" sz="2800" dirty="0" smtClean="0">
                <a:latin typeface="Times New Roman"/>
                <a:ea typeface="Calibri"/>
                <a:cs typeface="B Nazanin"/>
              </a:rPr>
              <a:t> </a:t>
            </a:r>
            <a:r>
              <a:rPr lang="fa-IR" sz="2800" dirty="0" err="1" smtClean="0">
                <a:latin typeface="Times New Roman"/>
                <a:ea typeface="Calibri"/>
                <a:cs typeface="B Nazanin"/>
              </a:rPr>
              <a:t>ميان</a:t>
            </a:r>
            <a:r>
              <a:rPr lang="fa-IR" sz="2800" dirty="0" smtClean="0">
                <a:latin typeface="Times New Roman"/>
                <a:ea typeface="Calibri"/>
                <a:cs typeface="B Nazanin"/>
              </a:rPr>
              <a:t> </a:t>
            </a:r>
            <a:r>
              <a:rPr lang="fa-IR" sz="2800" dirty="0">
                <a:latin typeface="Times New Roman"/>
                <a:ea typeface="Calibri"/>
                <a:cs typeface="B Nazanin"/>
              </a:rPr>
              <a:t>42 </a:t>
            </a:r>
            <a:r>
              <a:rPr lang="fa-IR" sz="2800" dirty="0" err="1">
                <a:latin typeface="Times New Roman"/>
                <a:ea typeface="Calibri"/>
                <a:cs typeface="B Nazanin"/>
              </a:rPr>
              <a:t>زني</a:t>
            </a:r>
            <a:r>
              <a:rPr lang="fa-IR" sz="2800" dirty="0">
                <a:latin typeface="Times New Roman"/>
                <a:ea typeface="Calibri"/>
                <a:cs typeface="B Nazanin"/>
              </a:rPr>
              <a:t> </a:t>
            </a:r>
            <a:r>
              <a:rPr lang="fa-IR" sz="2800" dirty="0" err="1">
                <a:latin typeface="Times New Roman"/>
                <a:ea typeface="Calibri"/>
                <a:cs typeface="B Nazanin"/>
              </a:rPr>
              <a:t>كه</a:t>
            </a:r>
            <a:r>
              <a:rPr lang="fa-IR" sz="2800" dirty="0">
                <a:latin typeface="Times New Roman"/>
                <a:ea typeface="Calibri"/>
                <a:cs typeface="B Nazanin"/>
              </a:rPr>
              <a:t> </a:t>
            </a:r>
            <a:r>
              <a:rPr lang="fa-IR" sz="2800" dirty="0" err="1">
                <a:latin typeface="Times New Roman"/>
                <a:ea typeface="Calibri"/>
                <a:cs typeface="B Nazanin"/>
              </a:rPr>
              <a:t>اين</a:t>
            </a:r>
            <a:r>
              <a:rPr lang="fa-IR" sz="2800" dirty="0">
                <a:latin typeface="Times New Roman"/>
                <a:ea typeface="Calibri"/>
                <a:cs typeface="B Nazanin"/>
              </a:rPr>
              <a:t> </a:t>
            </a:r>
            <a:r>
              <a:rPr lang="fa-IR" sz="2800" dirty="0" err="1">
                <a:latin typeface="Times New Roman"/>
                <a:ea typeface="Calibri"/>
                <a:cs typeface="B Nazanin"/>
              </a:rPr>
              <a:t>جراحي</a:t>
            </a:r>
            <a:r>
              <a:rPr lang="fa-IR" sz="2800" dirty="0">
                <a:latin typeface="Times New Roman"/>
                <a:ea typeface="Calibri"/>
                <a:cs typeface="B Nazanin"/>
              </a:rPr>
              <a:t> را انجام داده بودند 27 مورد (%64) </a:t>
            </a:r>
            <a:r>
              <a:rPr lang="fa-IR" sz="2800" dirty="0" err="1">
                <a:latin typeface="Times New Roman"/>
                <a:ea typeface="Calibri"/>
                <a:cs typeface="B Nazanin"/>
              </a:rPr>
              <a:t>شيردهي</a:t>
            </a:r>
            <a:r>
              <a:rPr lang="fa-IR" sz="2800" dirty="0">
                <a:latin typeface="Times New Roman"/>
                <a:ea typeface="Calibri"/>
                <a:cs typeface="B Nazanin"/>
              </a:rPr>
              <a:t> </a:t>
            </a:r>
            <a:r>
              <a:rPr lang="fa-IR" sz="2800" dirty="0" err="1">
                <a:latin typeface="Times New Roman"/>
                <a:ea typeface="Calibri"/>
                <a:cs typeface="B Nazanin"/>
              </a:rPr>
              <a:t>ناكافي</a:t>
            </a:r>
            <a:r>
              <a:rPr lang="fa-IR" sz="2800" dirty="0">
                <a:latin typeface="Times New Roman"/>
                <a:ea typeface="Calibri"/>
                <a:cs typeface="B Nazanin"/>
              </a:rPr>
              <a:t> </a:t>
            </a:r>
            <a:r>
              <a:rPr lang="fa-IR" sz="2800" dirty="0" smtClean="0">
                <a:latin typeface="Times New Roman"/>
                <a:ea typeface="Calibri"/>
                <a:cs typeface="B Nazanin"/>
              </a:rPr>
              <a:t>داشتند. </a:t>
            </a:r>
            <a:r>
              <a:rPr lang="fa-IR" sz="2800" dirty="0">
                <a:latin typeface="Times New Roman"/>
                <a:ea typeface="Calibri"/>
                <a:cs typeface="B Nazanin"/>
              </a:rPr>
              <a:t>از </a:t>
            </a:r>
            <a:r>
              <a:rPr lang="fa-IR" sz="2800" dirty="0" err="1">
                <a:latin typeface="Times New Roman"/>
                <a:ea typeface="Calibri"/>
                <a:cs typeface="B Nazanin"/>
              </a:rPr>
              <a:t>ميان</a:t>
            </a:r>
            <a:r>
              <a:rPr lang="fa-IR" sz="2800" dirty="0">
                <a:latin typeface="Times New Roman"/>
                <a:ea typeface="Calibri"/>
                <a:cs typeface="B Nazanin"/>
              </a:rPr>
              <a:t> 42 </a:t>
            </a:r>
            <a:r>
              <a:rPr lang="fa-IR" sz="2800" dirty="0" err="1">
                <a:latin typeface="Times New Roman"/>
                <a:ea typeface="Calibri"/>
                <a:cs typeface="B Nazanin"/>
              </a:rPr>
              <a:t>زني</a:t>
            </a:r>
            <a:r>
              <a:rPr lang="fa-IR" sz="2800" dirty="0">
                <a:latin typeface="Times New Roman"/>
                <a:ea typeface="Calibri"/>
                <a:cs typeface="B Nazanin"/>
              </a:rPr>
              <a:t> </a:t>
            </a:r>
            <a:r>
              <a:rPr lang="fa-IR" sz="2800" dirty="0" err="1">
                <a:latin typeface="Times New Roman"/>
                <a:ea typeface="Calibri"/>
                <a:cs typeface="B Nazanin"/>
              </a:rPr>
              <a:t>كه</a:t>
            </a:r>
            <a:r>
              <a:rPr lang="fa-IR" sz="2800" dirty="0">
                <a:latin typeface="Times New Roman"/>
                <a:ea typeface="Calibri"/>
                <a:cs typeface="B Nazanin"/>
              </a:rPr>
              <a:t> </a:t>
            </a:r>
            <a:r>
              <a:rPr lang="fa-IR" sz="2800" dirty="0" err="1">
                <a:latin typeface="Times New Roman"/>
                <a:ea typeface="Calibri"/>
                <a:cs typeface="B Nazanin"/>
              </a:rPr>
              <a:t>اين</a:t>
            </a:r>
            <a:r>
              <a:rPr lang="fa-IR" sz="2800" dirty="0">
                <a:latin typeface="Times New Roman"/>
                <a:ea typeface="Calibri"/>
                <a:cs typeface="B Nazanin"/>
              </a:rPr>
              <a:t> </a:t>
            </a:r>
            <a:r>
              <a:rPr lang="fa-IR" sz="2800" dirty="0" err="1">
                <a:latin typeface="Times New Roman"/>
                <a:ea typeface="Calibri"/>
                <a:cs typeface="B Nazanin"/>
              </a:rPr>
              <a:t>جراحي</a:t>
            </a:r>
            <a:r>
              <a:rPr lang="fa-IR" sz="2800" dirty="0">
                <a:latin typeface="Times New Roman"/>
                <a:ea typeface="Calibri"/>
                <a:cs typeface="B Nazanin"/>
              </a:rPr>
              <a:t> را انجام نداده بودند فقط 3 مورد (</a:t>
            </a:r>
            <a:r>
              <a:rPr lang="fa-IR" sz="2800" dirty="0" err="1">
                <a:latin typeface="Times New Roman"/>
                <a:ea typeface="Calibri"/>
                <a:cs typeface="B Nazanin"/>
              </a:rPr>
              <a:t>كمتر</a:t>
            </a:r>
            <a:r>
              <a:rPr lang="fa-IR" sz="2800" dirty="0">
                <a:latin typeface="Times New Roman"/>
                <a:ea typeface="Calibri"/>
                <a:cs typeface="B Nazanin"/>
              </a:rPr>
              <a:t> از %7) </a:t>
            </a:r>
            <a:r>
              <a:rPr lang="fa-IR" sz="2800" dirty="0" err="1">
                <a:latin typeface="Times New Roman"/>
                <a:ea typeface="Calibri"/>
                <a:cs typeface="B Nazanin"/>
              </a:rPr>
              <a:t>شير</a:t>
            </a:r>
            <a:r>
              <a:rPr lang="fa-IR" sz="2800" dirty="0">
                <a:latin typeface="Times New Roman"/>
                <a:ea typeface="Calibri"/>
                <a:cs typeface="B Nazanin"/>
              </a:rPr>
              <a:t> </a:t>
            </a:r>
            <a:r>
              <a:rPr lang="fa-IR" sz="2800" dirty="0" err="1">
                <a:latin typeface="Times New Roman"/>
                <a:ea typeface="Calibri"/>
                <a:cs typeface="B Nazanin"/>
              </a:rPr>
              <a:t>كافي</a:t>
            </a:r>
            <a:r>
              <a:rPr lang="fa-IR" sz="2800" dirty="0">
                <a:latin typeface="Times New Roman"/>
                <a:ea typeface="Calibri"/>
                <a:cs typeface="B Nazanin"/>
              </a:rPr>
              <a:t> نداشتند</a:t>
            </a:r>
            <a:r>
              <a:rPr lang="fa-IR" sz="2800" dirty="0" smtClean="0">
                <a:latin typeface="Times New Roman"/>
                <a:ea typeface="Calibri"/>
                <a:cs typeface="B Nazanin"/>
              </a:rPr>
              <a:t>.</a:t>
            </a:r>
          </a:p>
          <a:p>
            <a:r>
              <a:rPr lang="fa-IR" sz="2800" dirty="0">
                <a:latin typeface="Times New Roman"/>
                <a:ea typeface="Calibri"/>
                <a:cs typeface="B Nazanin"/>
              </a:rPr>
              <a:t>پلی </a:t>
            </a:r>
            <a:r>
              <a:rPr lang="fa-IR" sz="2800" dirty="0" err="1">
                <a:latin typeface="Times New Roman"/>
                <a:ea typeface="Calibri"/>
                <a:cs typeface="B Nazanin"/>
              </a:rPr>
              <a:t>آکری</a:t>
            </a:r>
            <a:r>
              <a:rPr lang="fa-IR" sz="2800" dirty="0">
                <a:latin typeface="Times New Roman"/>
                <a:ea typeface="Calibri"/>
                <a:cs typeface="B Nazanin"/>
              </a:rPr>
              <a:t> </a:t>
            </a:r>
            <a:r>
              <a:rPr lang="fa-IR" sz="2800" dirty="0" err="1">
                <a:latin typeface="Times New Roman"/>
                <a:ea typeface="Calibri"/>
                <a:cs typeface="B Nazanin"/>
              </a:rPr>
              <a:t>لامید</a:t>
            </a:r>
            <a:r>
              <a:rPr lang="fa-IR" sz="2800" dirty="0">
                <a:latin typeface="Times New Roman"/>
                <a:ea typeface="Calibri"/>
                <a:cs typeface="B Nazanin"/>
              </a:rPr>
              <a:t> </a:t>
            </a:r>
            <a:r>
              <a:rPr lang="fa-IR" sz="2800" dirty="0" err="1" smtClean="0">
                <a:latin typeface="Times New Roman"/>
                <a:ea typeface="Calibri"/>
                <a:cs typeface="B Nazanin"/>
              </a:rPr>
              <a:t>هیدروژل</a:t>
            </a:r>
            <a:r>
              <a:rPr lang="fa-IR" sz="2800" dirty="0" smtClean="0">
                <a:latin typeface="Times New Roman"/>
                <a:ea typeface="Calibri"/>
                <a:cs typeface="B Nazanin"/>
              </a:rPr>
              <a:t> </a:t>
            </a:r>
          </a:p>
          <a:p>
            <a:pPr lvl="1"/>
            <a:r>
              <a:rPr lang="fa-IR" sz="2400" dirty="0">
                <a:latin typeface="Times New Roman"/>
                <a:ea typeface="Calibri"/>
                <a:cs typeface="B Nazanin"/>
              </a:rPr>
              <a:t>شيوع </a:t>
            </a:r>
            <a:r>
              <a:rPr lang="fa-IR" sz="2400" dirty="0" smtClean="0">
                <a:latin typeface="Times New Roman"/>
                <a:ea typeface="Calibri"/>
                <a:cs typeface="B Nazanin"/>
              </a:rPr>
              <a:t>زیاد عفونت </a:t>
            </a:r>
            <a:r>
              <a:rPr lang="fa-IR" sz="2400" dirty="0">
                <a:latin typeface="Times New Roman"/>
                <a:ea typeface="Calibri"/>
                <a:cs typeface="B Nazanin"/>
              </a:rPr>
              <a:t>پستان در حين شيردهي (نرخ ابتلا به عفونت بالاي %50) </a:t>
            </a:r>
            <a:endParaRPr lang="fa-IR" sz="2400" dirty="0" smtClean="0">
              <a:latin typeface="Times New Roman"/>
              <a:ea typeface="Calibri"/>
              <a:cs typeface="B Nazanin"/>
            </a:endParaRPr>
          </a:p>
          <a:p>
            <a:pPr lvl="1"/>
            <a:r>
              <a:rPr lang="fa-IR" sz="2400" dirty="0">
                <a:latin typeface="Times New Roman"/>
                <a:ea typeface="Calibri"/>
                <a:cs typeface="B Nazanin"/>
              </a:rPr>
              <a:t>احتمال اينكه نوزاد در پايان يك ماهگي منحصراً با شير مادر تغذيه شده باشد در زنان بدون جراحي %80، در زناني كه جراحي بزرگ </a:t>
            </a:r>
            <a:r>
              <a:rPr lang="fa-IR" sz="2400" dirty="0" smtClean="0">
                <a:latin typeface="Times New Roman"/>
                <a:ea typeface="Calibri"/>
                <a:cs typeface="B Nazanin"/>
              </a:rPr>
              <a:t>کردن </a:t>
            </a:r>
            <a:r>
              <a:rPr lang="fa-IR" sz="2400" dirty="0">
                <a:latin typeface="Times New Roman"/>
                <a:ea typeface="Calibri"/>
                <a:cs typeface="B Nazanin"/>
              </a:rPr>
              <a:t>انجام داده بودند%45 </a:t>
            </a:r>
            <a:r>
              <a:rPr lang="fa-IR" sz="2400" dirty="0" smtClean="0">
                <a:latin typeface="Times New Roman"/>
                <a:ea typeface="Calibri"/>
                <a:cs typeface="B Nazanin"/>
              </a:rPr>
              <a:t>بود</a:t>
            </a:r>
          </a:p>
          <a:p>
            <a:endParaRPr lang="en-US" dirty="0"/>
          </a:p>
        </p:txBody>
      </p:sp>
    </p:spTree>
    <p:extLst>
      <p:ext uri="{BB962C8B-B14F-4D97-AF65-F5344CB8AC3E}">
        <p14:creationId xmlns:p14="http://schemas.microsoft.com/office/powerpoint/2010/main" val="32584258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66917290"/>
              </p:ext>
            </p:extLst>
          </p:nvPr>
        </p:nvGraphicFramePr>
        <p:xfrm>
          <a:off x="457200" y="274638"/>
          <a:ext cx="8229600" cy="2011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914400" y="1981200"/>
            <a:ext cx="7543800" cy="4419600"/>
          </a:xfrm>
        </p:spPr>
        <p:txBody>
          <a:bodyPr/>
          <a:lstStyle/>
          <a:p>
            <a:r>
              <a:rPr lang="fa-IR" sz="2400" dirty="0">
                <a:latin typeface="Times New Roman"/>
                <a:ea typeface="Calibri"/>
                <a:cs typeface="B Nazanin"/>
              </a:rPr>
              <a:t>هر دو عمل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و بالا </a:t>
            </a:r>
            <a:r>
              <a:rPr lang="fa-IR" sz="2400" dirty="0" err="1">
                <a:latin typeface="Times New Roman"/>
                <a:ea typeface="Calibri"/>
                <a:cs typeface="B Nazanin"/>
              </a:rPr>
              <a:t>كشيدن</a:t>
            </a:r>
            <a:r>
              <a:rPr lang="fa-IR" sz="2400" dirty="0">
                <a:latin typeface="Times New Roman"/>
                <a:ea typeface="Calibri"/>
                <a:cs typeface="B Nazanin"/>
              </a:rPr>
              <a:t> پستان </a:t>
            </a:r>
            <a:r>
              <a:rPr lang="fa-IR" sz="2400" dirty="0" err="1">
                <a:latin typeface="Times New Roman"/>
                <a:ea typeface="Calibri"/>
                <a:cs typeface="B Nazanin"/>
              </a:rPr>
              <a:t>يكپارچگي</a:t>
            </a:r>
            <a:r>
              <a:rPr lang="fa-IR" sz="2400" dirty="0">
                <a:latin typeface="Times New Roman"/>
                <a:ea typeface="Calibri"/>
                <a:cs typeface="B Nazanin"/>
              </a:rPr>
              <a:t> بافت پستان را از </a:t>
            </a:r>
            <a:r>
              <a:rPr lang="fa-IR" sz="2400" dirty="0" err="1">
                <a:latin typeface="Times New Roman"/>
                <a:ea typeface="Calibri"/>
                <a:cs typeface="B Nazanin"/>
              </a:rPr>
              <a:t>بين</a:t>
            </a:r>
            <a:r>
              <a:rPr lang="fa-IR" sz="2400" dirty="0">
                <a:latin typeface="Times New Roman"/>
                <a:ea typeface="Calibri"/>
                <a:cs typeface="B Nazanin"/>
              </a:rPr>
              <a:t> </a:t>
            </a:r>
            <a:r>
              <a:rPr lang="fa-IR" sz="2400" dirty="0" err="1">
                <a:latin typeface="Times New Roman"/>
                <a:ea typeface="Calibri"/>
                <a:cs typeface="B Nazanin"/>
              </a:rPr>
              <a:t>مي</a:t>
            </a:r>
            <a:r>
              <a:rPr lang="fa-IR" sz="2400" dirty="0">
                <a:latin typeface="Times New Roman"/>
                <a:ea typeface="Calibri"/>
                <a:cs typeface="B Nazanin"/>
              </a:rPr>
              <a:t> برند و </a:t>
            </a:r>
            <a:r>
              <a:rPr lang="fa-IR" sz="2400" b="1" dirty="0">
                <a:latin typeface="Times New Roman"/>
                <a:ea typeface="Calibri"/>
                <a:cs typeface="B Nazanin"/>
              </a:rPr>
              <a:t>خطر عدم </a:t>
            </a:r>
            <a:r>
              <a:rPr lang="fa-IR" sz="2400" b="1" dirty="0" err="1">
                <a:latin typeface="Times New Roman"/>
                <a:ea typeface="Calibri"/>
                <a:cs typeface="B Nazanin"/>
              </a:rPr>
              <a:t>توليد</a:t>
            </a:r>
            <a:r>
              <a:rPr lang="fa-IR" sz="2400" b="1" dirty="0">
                <a:latin typeface="Times New Roman"/>
                <a:ea typeface="Calibri"/>
                <a:cs typeface="B Nazanin"/>
              </a:rPr>
              <a:t> </a:t>
            </a:r>
            <a:r>
              <a:rPr lang="fa-IR" sz="2400" b="1" dirty="0" err="1">
                <a:latin typeface="Times New Roman"/>
                <a:ea typeface="Calibri"/>
                <a:cs typeface="B Nazanin"/>
              </a:rPr>
              <a:t>شير</a:t>
            </a:r>
            <a:r>
              <a:rPr lang="fa-IR" sz="2400" b="1" dirty="0">
                <a:latin typeface="Times New Roman"/>
                <a:ea typeface="Calibri"/>
                <a:cs typeface="B Nazanin"/>
              </a:rPr>
              <a:t> </a:t>
            </a:r>
            <a:r>
              <a:rPr lang="fa-IR" sz="2400" b="1" dirty="0" err="1">
                <a:latin typeface="Times New Roman"/>
                <a:ea typeface="Calibri"/>
                <a:cs typeface="B Nazanin"/>
              </a:rPr>
              <a:t>كافي</a:t>
            </a:r>
            <a:r>
              <a:rPr lang="fa-IR" sz="2400" b="1" dirty="0">
                <a:latin typeface="Times New Roman"/>
                <a:ea typeface="Calibri"/>
                <a:cs typeface="B Nazanin"/>
              </a:rPr>
              <a:t> </a:t>
            </a:r>
            <a:r>
              <a:rPr lang="fa-IR" sz="2400" dirty="0">
                <a:latin typeface="Times New Roman"/>
                <a:ea typeface="Calibri"/>
                <a:cs typeface="B Nazanin"/>
              </a:rPr>
              <a:t>را </a:t>
            </a:r>
            <a:r>
              <a:rPr lang="fa-IR" sz="2400" dirty="0" err="1">
                <a:latin typeface="Times New Roman"/>
                <a:ea typeface="Calibri"/>
                <a:cs typeface="B Nazanin"/>
              </a:rPr>
              <a:t>ايجاد</a:t>
            </a:r>
            <a:r>
              <a:rPr lang="fa-IR" sz="2400" dirty="0">
                <a:latin typeface="Times New Roman"/>
                <a:ea typeface="Calibri"/>
                <a:cs typeface="B Nazanin"/>
              </a:rPr>
              <a:t> </a:t>
            </a:r>
            <a:r>
              <a:rPr lang="fa-IR" sz="2400" dirty="0" err="1">
                <a:latin typeface="Times New Roman"/>
                <a:ea typeface="Calibri"/>
                <a:cs typeface="B Nazanin"/>
              </a:rPr>
              <a:t>مي</a:t>
            </a:r>
            <a:r>
              <a:rPr lang="fa-IR" sz="2400" dirty="0">
                <a:latin typeface="Times New Roman"/>
                <a:ea typeface="Calibri"/>
                <a:cs typeface="B Nazanin"/>
              </a:rPr>
              <a:t> </a:t>
            </a:r>
            <a:r>
              <a:rPr lang="fa-IR" sz="2400" dirty="0" err="1">
                <a:latin typeface="Times New Roman"/>
                <a:ea typeface="Calibri"/>
                <a:cs typeface="B Nazanin"/>
              </a:rPr>
              <a:t>كنند</a:t>
            </a:r>
            <a:r>
              <a:rPr lang="fa-IR" sz="2400" dirty="0">
                <a:latin typeface="Times New Roman"/>
                <a:ea typeface="Calibri"/>
                <a:cs typeface="B Nazanin"/>
              </a:rPr>
              <a:t>.</a:t>
            </a:r>
            <a:endParaRPr lang="en-US" sz="2400" dirty="0" smtClean="0">
              <a:latin typeface="Times New Roman"/>
              <a:ea typeface="Calibri"/>
              <a:cs typeface="B Nazanin"/>
            </a:endParaRPr>
          </a:p>
          <a:p>
            <a:r>
              <a:rPr lang="fa-IR" sz="2400" dirty="0" err="1" smtClean="0">
                <a:latin typeface="Times New Roman"/>
                <a:ea typeface="Calibri"/>
                <a:cs typeface="B Nazanin"/>
              </a:rPr>
              <a:t>توانايي</a:t>
            </a:r>
            <a:r>
              <a:rPr lang="fa-IR" sz="2400" dirty="0" smtClean="0">
                <a:latin typeface="Times New Roman"/>
                <a:ea typeface="Calibri"/>
                <a:cs typeface="B Nazanin"/>
              </a:rPr>
              <a:t> </a:t>
            </a:r>
            <a:r>
              <a:rPr lang="fa-IR" sz="2400" dirty="0" err="1">
                <a:latin typeface="Times New Roman"/>
                <a:ea typeface="Calibri"/>
                <a:cs typeface="B Nazanin"/>
              </a:rPr>
              <a:t>شيردهي</a:t>
            </a:r>
            <a:r>
              <a:rPr lang="fa-IR" sz="2400" dirty="0">
                <a:latin typeface="Times New Roman"/>
                <a:ea typeface="Calibri"/>
                <a:cs typeface="B Nazanin"/>
              </a:rPr>
              <a:t> </a:t>
            </a:r>
            <a:r>
              <a:rPr lang="fa-IR" sz="2400" dirty="0" err="1" smtClean="0">
                <a:latin typeface="Times New Roman"/>
                <a:ea typeface="Calibri"/>
                <a:cs typeface="B Nazanin"/>
              </a:rPr>
              <a:t>بستگي</a:t>
            </a:r>
            <a:r>
              <a:rPr lang="fa-IR" sz="2400" dirty="0" smtClean="0">
                <a:latin typeface="Times New Roman"/>
                <a:ea typeface="Calibri"/>
                <a:cs typeface="B Nazanin"/>
              </a:rPr>
              <a:t> </a:t>
            </a:r>
            <a:r>
              <a:rPr lang="fa-IR" sz="2400" dirty="0">
                <a:latin typeface="Times New Roman"/>
                <a:ea typeface="Calibri"/>
                <a:cs typeface="B Nazanin"/>
              </a:rPr>
              <a:t>به </a:t>
            </a:r>
            <a:r>
              <a:rPr lang="fa-IR" sz="2400" dirty="0" err="1">
                <a:latin typeface="Times New Roman"/>
                <a:ea typeface="Calibri"/>
                <a:cs typeface="B Nazanin"/>
              </a:rPr>
              <a:t>ميزان</a:t>
            </a:r>
            <a:r>
              <a:rPr lang="fa-IR" sz="2400" dirty="0">
                <a:latin typeface="Times New Roman"/>
                <a:ea typeface="Calibri"/>
                <a:cs typeface="B Nazanin"/>
              </a:rPr>
              <a:t> در ارتباط بودن </a:t>
            </a:r>
            <a:r>
              <a:rPr lang="fa-IR" sz="2400" dirty="0" err="1">
                <a:latin typeface="Times New Roman"/>
                <a:ea typeface="Calibri"/>
                <a:cs typeface="B Nazanin"/>
              </a:rPr>
              <a:t>مجراهاي</a:t>
            </a:r>
            <a:r>
              <a:rPr lang="fa-IR" sz="2400" dirty="0">
                <a:latin typeface="Times New Roman"/>
                <a:ea typeface="Calibri"/>
                <a:cs typeface="B Nazanin"/>
              </a:rPr>
              <a:t> </a:t>
            </a:r>
            <a:r>
              <a:rPr lang="fa-IR" sz="2400" dirty="0" err="1">
                <a:latin typeface="Times New Roman"/>
                <a:ea typeface="Calibri"/>
                <a:cs typeface="B Nazanin"/>
              </a:rPr>
              <a:t>شير</a:t>
            </a:r>
            <a:r>
              <a:rPr lang="fa-IR" sz="2400" dirty="0">
                <a:latin typeface="Times New Roman"/>
                <a:ea typeface="Calibri"/>
                <a:cs typeface="B Nazanin"/>
              </a:rPr>
              <a:t>، </a:t>
            </a:r>
            <a:r>
              <a:rPr lang="fa-IR" sz="2400" dirty="0" err="1">
                <a:latin typeface="Times New Roman"/>
                <a:ea typeface="Calibri"/>
                <a:cs typeface="B Nazanin"/>
              </a:rPr>
              <a:t>مسيرهاي</a:t>
            </a:r>
            <a:r>
              <a:rPr lang="fa-IR" sz="2400" dirty="0">
                <a:latin typeface="Times New Roman"/>
                <a:ea typeface="Calibri"/>
                <a:cs typeface="B Nazanin"/>
              </a:rPr>
              <a:t> </a:t>
            </a:r>
            <a:r>
              <a:rPr lang="fa-IR" sz="2400" dirty="0" err="1">
                <a:latin typeface="Times New Roman"/>
                <a:ea typeface="Calibri"/>
                <a:cs typeface="B Nazanin"/>
              </a:rPr>
              <a:t>عصبي</a:t>
            </a:r>
            <a:r>
              <a:rPr lang="fa-IR" sz="2400" dirty="0">
                <a:latin typeface="Times New Roman"/>
                <a:ea typeface="Calibri"/>
                <a:cs typeface="B Nazanin"/>
              </a:rPr>
              <a:t>، عروق </a:t>
            </a:r>
            <a:r>
              <a:rPr lang="fa-IR" sz="2400" dirty="0" err="1">
                <a:latin typeface="Times New Roman"/>
                <a:ea typeface="Calibri"/>
                <a:cs typeface="B Nazanin"/>
              </a:rPr>
              <a:t>تأمين</a:t>
            </a:r>
            <a:r>
              <a:rPr lang="fa-IR" sz="2400" dirty="0">
                <a:latin typeface="Times New Roman"/>
                <a:ea typeface="Calibri"/>
                <a:cs typeface="B Nazanin"/>
              </a:rPr>
              <a:t> </a:t>
            </a:r>
            <a:r>
              <a:rPr lang="fa-IR" sz="2400" dirty="0" err="1">
                <a:latin typeface="Times New Roman"/>
                <a:ea typeface="Calibri"/>
                <a:cs typeface="B Nazanin"/>
              </a:rPr>
              <a:t>كننده</a:t>
            </a:r>
            <a:r>
              <a:rPr lang="fa-IR" sz="2400" dirty="0">
                <a:latin typeface="Times New Roman"/>
                <a:ea typeface="Calibri"/>
                <a:cs typeface="B Nazanin"/>
              </a:rPr>
              <a:t> خون و </a:t>
            </a:r>
            <a:r>
              <a:rPr lang="fa-IR" sz="2400" dirty="0" err="1">
                <a:latin typeface="Times New Roman"/>
                <a:ea typeface="Calibri"/>
                <a:cs typeface="B Nazanin"/>
              </a:rPr>
              <a:t>نيز</a:t>
            </a:r>
            <a:r>
              <a:rPr lang="fa-IR" sz="2400" dirty="0">
                <a:latin typeface="Times New Roman"/>
                <a:ea typeface="Calibri"/>
                <a:cs typeface="B Nazanin"/>
              </a:rPr>
              <a:t> حجم برداشته شده از بافت غددی پستان </a:t>
            </a:r>
            <a:r>
              <a:rPr lang="fa-IR" sz="2400" dirty="0" smtClean="0">
                <a:latin typeface="Times New Roman"/>
                <a:ea typeface="Calibri"/>
                <a:cs typeface="B Nazanin"/>
              </a:rPr>
              <a:t>دارد</a:t>
            </a:r>
            <a:endParaRPr lang="en-US" sz="2400" dirty="0" smtClean="0">
              <a:latin typeface="Times New Roman"/>
              <a:ea typeface="Calibri"/>
              <a:cs typeface="B Nazanin"/>
            </a:endParaRPr>
          </a:p>
          <a:p>
            <a:r>
              <a:rPr lang="fa-IR" sz="2400" dirty="0" err="1">
                <a:latin typeface="Times New Roman"/>
                <a:ea typeface="Calibri"/>
                <a:cs typeface="B Nazanin"/>
              </a:rPr>
              <a:t>كاهش</a:t>
            </a:r>
            <a:r>
              <a:rPr lang="fa-IR" sz="2400" dirty="0">
                <a:latin typeface="Times New Roman"/>
                <a:ea typeface="Calibri"/>
                <a:cs typeface="B Nazanin"/>
              </a:rPr>
              <a:t> </a:t>
            </a:r>
            <a:r>
              <a:rPr lang="fa-IR" sz="2400" dirty="0" err="1">
                <a:latin typeface="Times New Roman"/>
                <a:ea typeface="Calibri"/>
                <a:cs typeface="B Nazanin"/>
              </a:rPr>
              <a:t>چشمگير</a:t>
            </a:r>
            <a:r>
              <a:rPr lang="fa-IR" sz="2400" dirty="0">
                <a:latin typeface="Times New Roman"/>
                <a:ea typeface="Calibri"/>
                <a:cs typeface="B Nazanin"/>
              </a:rPr>
              <a:t> </a:t>
            </a:r>
            <a:r>
              <a:rPr lang="fa-IR" sz="2400" dirty="0" err="1">
                <a:latin typeface="Times New Roman"/>
                <a:ea typeface="Calibri"/>
                <a:cs typeface="B Nazanin"/>
              </a:rPr>
              <a:t>تغذيه</a:t>
            </a:r>
            <a:r>
              <a:rPr lang="fa-IR" sz="2400" dirty="0">
                <a:latin typeface="Times New Roman"/>
                <a:ea typeface="Calibri"/>
                <a:cs typeface="B Nazanin"/>
              </a:rPr>
              <a:t> </a:t>
            </a:r>
            <a:r>
              <a:rPr lang="fa-IR" sz="2400" dirty="0" err="1">
                <a:latin typeface="Times New Roman"/>
                <a:ea typeface="Calibri"/>
                <a:cs typeface="B Nazanin"/>
              </a:rPr>
              <a:t>انحصاري</a:t>
            </a:r>
            <a:r>
              <a:rPr lang="fa-IR" sz="2400" dirty="0">
                <a:latin typeface="Times New Roman"/>
                <a:ea typeface="Calibri"/>
                <a:cs typeface="B Nazanin"/>
              </a:rPr>
              <a:t> با </a:t>
            </a:r>
            <a:r>
              <a:rPr lang="fa-IR" sz="2400" dirty="0" err="1">
                <a:latin typeface="Times New Roman"/>
                <a:ea typeface="Calibri"/>
                <a:cs typeface="B Nazanin"/>
              </a:rPr>
              <a:t>شير</a:t>
            </a:r>
            <a:r>
              <a:rPr lang="fa-IR" sz="2400" dirty="0">
                <a:latin typeface="Times New Roman"/>
                <a:ea typeface="Calibri"/>
                <a:cs typeface="B Nazanin"/>
              </a:rPr>
              <a:t> مادر در نوزادان </a:t>
            </a:r>
            <a:r>
              <a:rPr lang="fa-IR" sz="2400" dirty="0" err="1">
                <a:latin typeface="Times New Roman"/>
                <a:ea typeface="Calibri"/>
                <a:cs typeface="B Nazanin"/>
              </a:rPr>
              <a:t>يك</a:t>
            </a:r>
            <a:r>
              <a:rPr lang="fa-IR" sz="2400" dirty="0">
                <a:latin typeface="Times New Roman"/>
                <a:ea typeface="Calibri"/>
                <a:cs typeface="B Nazanin"/>
              </a:rPr>
              <a:t> ماهه و شیرخواران چهار ماهه بود. در </a:t>
            </a:r>
            <a:r>
              <a:rPr lang="fa-IR" sz="2400" dirty="0" err="1">
                <a:latin typeface="Times New Roman"/>
                <a:ea typeface="Calibri"/>
                <a:cs typeface="B Nazanin"/>
              </a:rPr>
              <a:t>پايان</a:t>
            </a:r>
            <a:r>
              <a:rPr lang="fa-IR" sz="2400" dirty="0">
                <a:latin typeface="Times New Roman"/>
                <a:ea typeface="Calibri"/>
                <a:cs typeface="B Nazanin"/>
              </a:rPr>
              <a:t> </a:t>
            </a:r>
            <a:r>
              <a:rPr lang="fa-IR" sz="2400" dirty="0" err="1">
                <a:latin typeface="Times New Roman"/>
                <a:ea typeface="Calibri"/>
                <a:cs typeface="B Nazanin"/>
              </a:rPr>
              <a:t>يك</a:t>
            </a:r>
            <a:r>
              <a:rPr lang="fa-IR" sz="2400" dirty="0">
                <a:latin typeface="Times New Roman"/>
                <a:ea typeface="Calibri"/>
                <a:cs typeface="B Nazanin"/>
              </a:rPr>
              <a:t> </a:t>
            </a:r>
            <a:r>
              <a:rPr lang="fa-IR" sz="2400" dirty="0" err="1">
                <a:latin typeface="Times New Roman"/>
                <a:ea typeface="Calibri"/>
                <a:cs typeface="B Nazanin"/>
              </a:rPr>
              <a:t>ماهگي</a:t>
            </a:r>
            <a:r>
              <a:rPr lang="fa-IR" sz="2400" dirty="0">
                <a:latin typeface="Times New Roman"/>
                <a:ea typeface="Calibri"/>
                <a:cs typeface="B Nazanin"/>
              </a:rPr>
              <a:t> %70 درصد </a:t>
            </a:r>
            <a:r>
              <a:rPr lang="fa-IR" sz="2400" dirty="0" err="1">
                <a:latin typeface="Times New Roman"/>
                <a:ea typeface="Calibri"/>
                <a:cs typeface="B Nazanin"/>
              </a:rPr>
              <a:t>زناني</a:t>
            </a:r>
            <a:r>
              <a:rPr lang="fa-IR" sz="2400" dirty="0">
                <a:latin typeface="Times New Roman"/>
                <a:ea typeface="Calibri"/>
                <a:cs typeface="B Nazanin"/>
              </a:rPr>
              <a:t> </a:t>
            </a:r>
            <a:r>
              <a:rPr lang="fa-IR" sz="2400" dirty="0" err="1">
                <a:latin typeface="Times New Roman"/>
                <a:ea typeface="Calibri"/>
                <a:cs typeface="B Nazanin"/>
              </a:rPr>
              <a:t>كه</a:t>
            </a:r>
            <a:r>
              <a:rPr lang="fa-IR" sz="2400" dirty="0">
                <a:latin typeface="Times New Roman"/>
                <a:ea typeface="Calibri"/>
                <a:cs typeface="B Nazanin"/>
              </a:rPr>
              <a:t>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پستان انجام نداده بودند نوزاد خود را </a:t>
            </a:r>
            <a:r>
              <a:rPr lang="fa-IR" sz="2400" dirty="0" err="1">
                <a:latin typeface="Times New Roman"/>
                <a:ea typeface="Calibri"/>
                <a:cs typeface="B Nazanin"/>
              </a:rPr>
              <a:t>منحصراً</a:t>
            </a:r>
            <a:r>
              <a:rPr lang="fa-IR" sz="2400" dirty="0">
                <a:latin typeface="Times New Roman"/>
                <a:ea typeface="Calibri"/>
                <a:cs typeface="B Nazanin"/>
              </a:rPr>
              <a:t> با </a:t>
            </a:r>
            <a:r>
              <a:rPr lang="fa-IR" sz="2400" dirty="0" err="1">
                <a:latin typeface="Times New Roman"/>
                <a:ea typeface="Calibri"/>
                <a:cs typeface="B Nazanin"/>
              </a:rPr>
              <a:t>شير</a:t>
            </a:r>
            <a:r>
              <a:rPr lang="fa-IR" sz="2400" dirty="0">
                <a:latin typeface="Times New Roman"/>
                <a:ea typeface="Calibri"/>
                <a:cs typeface="B Nazanin"/>
              </a:rPr>
              <a:t> مادر </a:t>
            </a:r>
            <a:r>
              <a:rPr lang="fa-IR" sz="2400" dirty="0" err="1">
                <a:latin typeface="Times New Roman"/>
                <a:ea typeface="Calibri"/>
                <a:cs typeface="B Nazanin"/>
              </a:rPr>
              <a:t>تغذيه</a:t>
            </a:r>
            <a:r>
              <a:rPr lang="fa-IR" sz="2400" dirty="0">
                <a:latin typeface="Times New Roman"/>
                <a:ea typeface="Calibri"/>
                <a:cs typeface="B Nazanin"/>
              </a:rPr>
              <a:t> </a:t>
            </a:r>
            <a:r>
              <a:rPr lang="fa-IR" sz="2400" dirty="0" err="1">
                <a:latin typeface="Times New Roman"/>
                <a:ea typeface="Calibri"/>
                <a:cs typeface="B Nazanin"/>
              </a:rPr>
              <a:t>مي</a:t>
            </a:r>
            <a:r>
              <a:rPr lang="fa-IR" sz="2400" dirty="0">
                <a:latin typeface="Times New Roman"/>
                <a:ea typeface="Calibri"/>
                <a:cs typeface="B Nazanin"/>
              </a:rPr>
              <a:t> </a:t>
            </a:r>
            <a:r>
              <a:rPr lang="fa-IR" sz="2400" dirty="0" err="1">
                <a:latin typeface="Times New Roman"/>
                <a:ea typeface="Calibri"/>
                <a:cs typeface="B Nazanin"/>
              </a:rPr>
              <a:t>كردند</a:t>
            </a:r>
            <a:r>
              <a:rPr lang="fa-IR" sz="2400" dirty="0">
                <a:latin typeface="Times New Roman"/>
                <a:ea typeface="Calibri"/>
                <a:cs typeface="B Nazanin"/>
              </a:rPr>
              <a:t> در حالی که </a:t>
            </a:r>
            <a:r>
              <a:rPr lang="fa-IR" sz="2400" dirty="0" err="1">
                <a:latin typeface="Times New Roman"/>
                <a:ea typeface="Calibri"/>
                <a:cs typeface="B Nazanin"/>
              </a:rPr>
              <a:t>اين</a:t>
            </a:r>
            <a:r>
              <a:rPr lang="fa-IR" sz="2400" dirty="0">
                <a:latin typeface="Times New Roman"/>
                <a:ea typeface="Calibri"/>
                <a:cs typeface="B Nazanin"/>
              </a:rPr>
              <a:t> رقم در </a:t>
            </a:r>
            <a:r>
              <a:rPr lang="fa-IR" sz="2400" dirty="0" err="1">
                <a:latin typeface="Times New Roman"/>
                <a:ea typeface="Calibri"/>
                <a:cs typeface="B Nazanin"/>
              </a:rPr>
              <a:t>زناني</a:t>
            </a:r>
            <a:r>
              <a:rPr lang="fa-IR" sz="2400" dirty="0">
                <a:latin typeface="Times New Roman"/>
                <a:ea typeface="Calibri"/>
                <a:cs typeface="B Nazanin"/>
              </a:rPr>
              <a:t> </a:t>
            </a:r>
            <a:r>
              <a:rPr lang="fa-IR" sz="2400" dirty="0" err="1">
                <a:latin typeface="Times New Roman"/>
                <a:ea typeface="Calibri"/>
                <a:cs typeface="B Nazanin"/>
              </a:rPr>
              <a:t>كه</a:t>
            </a:r>
            <a:r>
              <a:rPr lang="fa-IR" sz="2400" dirty="0">
                <a:latin typeface="Times New Roman"/>
                <a:ea typeface="Calibri"/>
                <a:cs typeface="B Nazanin"/>
              </a:rPr>
              <a:t>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انجام داده بودند %21 بود. در </a:t>
            </a:r>
            <a:r>
              <a:rPr lang="fa-IR" sz="2400" dirty="0" err="1">
                <a:latin typeface="Times New Roman"/>
                <a:ea typeface="Calibri"/>
                <a:cs typeface="B Nazanin"/>
              </a:rPr>
              <a:t>پايان</a:t>
            </a:r>
            <a:r>
              <a:rPr lang="fa-IR" sz="2400" dirty="0">
                <a:latin typeface="Times New Roman"/>
                <a:ea typeface="Calibri"/>
                <a:cs typeface="B Nazanin"/>
              </a:rPr>
              <a:t> 4 </a:t>
            </a:r>
            <a:r>
              <a:rPr lang="fa-IR" sz="2400" dirty="0" err="1">
                <a:latin typeface="Times New Roman"/>
                <a:ea typeface="Calibri"/>
                <a:cs typeface="B Nazanin"/>
              </a:rPr>
              <a:t>ماهگي</a:t>
            </a:r>
            <a:r>
              <a:rPr lang="fa-IR" sz="2400" dirty="0">
                <a:latin typeface="Times New Roman"/>
                <a:ea typeface="Calibri"/>
                <a:cs typeface="B Nazanin"/>
              </a:rPr>
              <a:t> </a:t>
            </a:r>
            <a:r>
              <a:rPr lang="fa-IR" sz="2400" dirty="0" err="1">
                <a:latin typeface="Times New Roman"/>
                <a:ea typeface="Calibri"/>
                <a:cs typeface="B Nazanin"/>
              </a:rPr>
              <a:t>اين</a:t>
            </a:r>
            <a:r>
              <a:rPr lang="fa-IR" sz="2400" dirty="0">
                <a:latin typeface="Times New Roman"/>
                <a:ea typeface="Calibri"/>
                <a:cs typeface="B Nazanin"/>
              </a:rPr>
              <a:t> رقم به %22 در زنان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نكرده</a:t>
            </a:r>
            <a:r>
              <a:rPr lang="fa-IR" sz="2400" dirty="0">
                <a:latin typeface="Times New Roman"/>
                <a:ea typeface="Calibri"/>
                <a:cs typeface="B Nazanin"/>
              </a:rPr>
              <a:t> و فقط %4 در </a:t>
            </a:r>
            <a:r>
              <a:rPr lang="fa-IR" sz="2400" dirty="0" err="1">
                <a:latin typeface="Times New Roman"/>
                <a:ea typeface="Calibri"/>
                <a:cs typeface="B Nazanin"/>
              </a:rPr>
              <a:t>زناني</a:t>
            </a:r>
            <a:r>
              <a:rPr lang="fa-IR" sz="2400" dirty="0">
                <a:latin typeface="Times New Roman"/>
                <a:ea typeface="Calibri"/>
                <a:cs typeface="B Nazanin"/>
              </a:rPr>
              <a:t> </a:t>
            </a:r>
            <a:r>
              <a:rPr lang="fa-IR" sz="2400" dirty="0" err="1">
                <a:latin typeface="Times New Roman"/>
                <a:ea typeface="Calibri"/>
                <a:cs typeface="B Nazanin"/>
              </a:rPr>
              <a:t>كه</a:t>
            </a:r>
            <a:r>
              <a:rPr lang="fa-IR" sz="2400" dirty="0">
                <a:latin typeface="Times New Roman"/>
                <a:ea typeface="Calibri"/>
                <a:cs typeface="B Nazanin"/>
              </a:rPr>
              <a:t>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پستان انجام داده بودند تنزل </a:t>
            </a:r>
            <a:r>
              <a:rPr lang="fa-IR" sz="2400" dirty="0" err="1">
                <a:latin typeface="Times New Roman"/>
                <a:ea typeface="Calibri"/>
                <a:cs typeface="B Nazanin"/>
              </a:rPr>
              <a:t>پيدا</a:t>
            </a:r>
            <a:r>
              <a:rPr lang="fa-IR" sz="2400" dirty="0">
                <a:latin typeface="Times New Roman"/>
                <a:ea typeface="Calibri"/>
                <a:cs typeface="B Nazanin"/>
              </a:rPr>
              <a:t> </a:t>
            </a:r>
            <a:r>
              <a:rPr lang="fa-IR" sz="2400" dirty="0" err="1">
                <a:latin typeface="Times New Roman"/>
                <a:ea typeface="Calibri"/>
                <a:cs typeface="B Nazanin"/>
              </a:rPr>
              <a:t>كرد</a:t>
            </a:r>
            <a:r>
              <a:rPr lang="fa-IR" sz="2400" dirty="0" smtClean="0">
                <a:latin typeface="Times New Roman"/>
                <a:ea typeface="Calibri"/>
                <a:cs typeface="B Nazanin"/>
              </a:rPr>
              <a:t>.</a:t>
            </a:r>
            <a:endParaRPr lang="en-US" sz="2400" dirty="0" smtClean="0">
              <a:latin typeface="Times New Roman"/>
              <a:ea typeface="Calibri"/>
              <a:cs typeface="B Nazanin"/>
            </a:endParaRPr>
          </a:p>
          <a:p>
            <a:endParaRPr lang="en-US" sz="2400" dirty="0" smtClean="0">
              <a:latin typeface="Times New Roman"/>
              <a:ea typeface="Calibri"/>
              <a:cs typeface="B Nazanin"/>
            </a:endParaRPr>
          </a:p>
          <a:p>
            <a:endParaRPr lang="en-US" sz="2400" dirty="0"/>
          </a:p>
        </p:txBody>
      </p:sp>
    </p:spTree>
    <p:extLst>
      <p:ext uri="{BB962C8B-B14F-4D97-AF65-F5344CB8AC3E}">
        <p14:creationId xmlns:p14="http://schemas.microsoft.com/office/powerpoint/2010/main" val="527916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525962"/>
          </a:xfrm>
        </p:spPr>
        <p:txBody>
          <a:bodyPr/>
          <a:lstStyle/>
          <a:p>
            <a:pPr lvl="0"/>
            <a:r>
              <a:rPr lang="fa-IR" sz="3200" b="1" dirty="0">
                <a:cs typeface="B Nazanin" panose="00000400000000000000" pitchFamily="2" charset="-78"/>
              </a:rPr>
              <a:t>حالت طبیعی</a:t>
            </a:r>
            <a:r>
              <a:rPr lang="fa-IR" sz="3200" dirty="0">
                <a:cs typeface="B Nazanin" panose="00000400000000000000" pitchFamily="2" charset="-78"/>
              </a:rPr>
              <a:t>، دوطرفه، 36تا72 ساعت بعد زایمان، در طی مرحله دوم افزایش تولید شیر( </a:t>
            </a:r>
            <a:r>
              <a:rPr lang="fa-IR" sz="3200" dirty="0" err="1">
                <a:cs typeface="B Nazanin" panose="00000400000000000000" pitchFamily="2" charset="-78"/>
              </a:rPr>
              <a:t>لاکتو</a:t>
            </a:r>
            <a:r>
              <a:rPr lang="fa-IR" sz="3200" dirty="0">
                <a:cs typeface="B Nazanin" panose="00000400000000000000" pitchFamily="2" charset="-78"/>
              </a:rPr>
              <a:t> </a:t>
            </a:r>
            <a:r>
              <a:rPr lang="fa-IR" sz="3200" dirty="0" err="1">
                <a:cs typeface="B Nazanin" panose="00000400000000000000" pitchFamily="2" charset="-78"/>
              </a:rPr>
              <a:t>ژنزیس</a:t>
            </a:r>
            <a:r>
              <a:rPr lang="fa-IR" sz="3200" dirty="0">
                <a:cs typeface="B Nazanin" panose="00000400000000000000" pitchFamily="2" charset="-78"/>
              </a:rPr>
              <a:t> 2)</a:t>
            </a:r>
            <a:endParaRPr lang="en-US" sz="3200" dirty="0">
              <a:cs typeface="B Nazanin" panose="00000400000000000000" pitchFamily="2" charset="-78"/>
            </a:endParaRPr>
          </a:p>
          <a:p>
            <a:pPr lvl="0"/>
            <a:r>
              <a:rPr lang="fa-IR" sz="3200" dirty="0">
                <a:cs typeface="B Nazanin" panose="00000400000000000000" pitchFamily="2" charset="-78"/>
              </a:rPr>
              <a:t>افزایش </a:t>
            </a:r>
            <a:r>
              <a:rPr lang="fa-IR" sz="3200" dirty="0" err="1">
                <a:cs typeface="B Nazanin" panose="00000400000000000000" pitchFamily="2" charset="-78"/>
              </a:rPr>
              <a:t>جريان</a:t>
            </a:r>
            <a:r>
              <a:rPr lang="fa-IR" sz="3200" dirty="0">
                <a:cs typeface="B Nazanin" panose="00000400000000000000" pitchFamily="2" charset="-78"/>
              </a:rPr>
              <a:t> خون </a:t>
            </a:r>
            <a:r>
              <a:rPr lang="fa-IR" sz="3200" dirty="0" err="1">
                <a:cs typeface="B Nazanin" panose="00000400000000000000" pitchFamily="2" charset="-78"/>
              </a:rPr>
              <a:t>بيشتر</a:t>
            </a:r>
            <a:r>
              <a:rPr lang="fa-IR" sz="3200" dirty="0">
                <a:cs typeface="B Nazanin" panose="00000400000000000000" pitchFamily="2" charset="-78"/>
              </a:rPr>
              <a:t>، </a:t>
            </a:r>
            <a:r>
              <a:rPr lang="fa-IR" sz="3200" dirty="0" err="1">
                <a:cs typeface="B Nazanin" panose="00000400000000000000" pitchFamily="2" charset="-78"/>
              </a:rPr>
              <a:t>توليد</a:t>
            </a:r>
            <a:r>
              <a:rPr lang="fa-IR" sz="3200" dirty="0">
                <a:cs typeface="B Nazanin" panose="00000400000000000000" pitchFamily="2" charset="-78"/>
              </a:rPr>
              <a:t> </a:t>
            </a:r>
            <a:r>
              <a:rPr lang="fa-IR" sz="3200" dirty="0" err="1">
                <a:cs typeface="B Nazanin" panose="00000400000000000000" pitchFamily="2" charset="-78"/>
              </a:rPr>
              <a:t>شيربيشتر</a:t>
            </a:r>
            <a:r>
              <a:rPr lang="fa-IR" sz="3200" dirty="0">
                <a:cs typeface="B Nazanin" panose="00000400000000000000" pitchFamily="2" charset="-78"/>
              </a:rPr>
              <a:t> و </a:t>
            </a:r>
            <a:r>
              <a:rPr lang="fa-IR" sz="3200" dirty="0" err="1">
                <a:cs typeface="B Nazanin" panose="00000400000000000000" pitchFamily="2" charset="-78"/>
              </a:rPr>
              <a:t>ادم</a:t>
            </a:r>
            <a:r>
              <a:rPr lang="fa-IR" sz="3200" dirty="0">
                <a:cs typeface="B Nazanin" panose="00000400000000000000" pitchFamily="2" charset="-78"/>
              </a:rPr>
              <a:t> نسج بین بافتی</a:t>
            </a:r>
            <a:endParaRPr lang="en-US" sz="3200" dirty="0">
              <a:cs typeface="B Nazanin" panose="00000400000000000000" pitchFamily="2" charset="-78"/>
            </a:endParaRPr>
          </a:p>
          <a:p>
            <a:pPr lvl="0"/>
            <a:r>
              <a:rPr lang="fa-IR" sz="3200" dirty="0">
                <a:cs typeface="B Nazanin" panose="00000400000000000000" pitchFamily="2" charset="-78"/>
              </a:rPr>
              <a:t>پستان ها </a:t>
            </a:r>
            <a:r>
              <a:rPr lang="fa-IR" sz="3200" dirty="0" err="1">
                <a:cs typeface="B Nazanin" panose="00000400000000000000" pitchFamily="2" charset="-78"/>
              </a:rPr>
              <a:t>بزرگتر،گرمتر</a:t>
            </a:r>
            <a:r>
              <a:rPr lang="fa-IR" sz="3200" dirty="0">
                <a:cs typeface="B Nazanin" panose="00000400000000000000" pitchFamily="2" charset="-78"/>
              </a:rPr>
              <a:t>، سنگین، بدون درد (کمی ناراحت) و بدون تب و قرمزی با جریان طبیعی شیر </a:t>
            </a:r>
            <a:endParaRPr lang="en-US" sz="3200" dirty="0">
              <a:cs typeface="B Nazanin" panose="00000400000000000000" pitchFamily="2" charset="-78"/>
            </a:endParaRPr>
          </a:p>
          <a:p>
            <a:pPr lvl="0"/>
            <a:r>
              <a:rPr lang="fa-IR" sz="3200" dirty="0" err="1">
                <a:cs typeface="B Nazanin" panose="00000400000000000000" pitchFamily="2" charset="-78"/>
              </a:rPr>
              <a:t>براي</a:t>
            </a:r>
            <a:r>
              <a:rPr lang="fa-IR" sz="3200" dirty="0">
                <a:cs typeface="B Nazanin" panose="00000400000000000000" pitchFamily="2" charset="-78"/>
              </a:rPr>
              <a:t> رفع </a:t>
            </a:r>
            <a:r>
              <a:rPr lang="fa-IR" sz="3200" dirty="0" err="1">
                <a:cs typeface="B Nazanin" panose="00000400000000000000" pitchFamily="2" charset="-78"/>
              </a:rPr>
              <a:t>پري</a:t>
            </a:r>
            <a:r>
              <a:rPr lang="fa-IR" sz="3200" dirty="0">
                <a:cs typeface="B Nazanin" panose="00000400000000000000" pitchFamily="2" charset="-78"/>
              </a:rPr>
              <a:t> پستان:</a:t>
            </a:r>
            <a:endParaRPr lang="en-US" sz="3200" dirty="0">
              <a:cs typeface="B Nazanin" panose="00000400000000000000" pitchFamily="2" charset="-78"/>
            </a:endParaRPr>
          </a:p>
          <a:p>
            <a:pPr lvl="1"/>
            <a:r>
              <a:rPr lang="fa-IR" sz="2800" dirty="0" err="1">
                <a:cs typeface="B Nazanin" panose="00000400000000000000" pitchFamily="2" charset="-78"/>
              </a:rPr>
              <a:t>تغذيه</a:t>
            </a:r>
            <a:r>
              <a:rPr lang="fa-IR" sz="2800" dirty="0">
                <a:cs typeface="B Nazanin" panose="00000400000000000000" pitchFamily="2" charset="-78"/>
              </a:rPr>
              <a:t> </a:t>
            </a:r>
            <a:r>
              <a:rPr lang="fa-IR" sz="2800" dirty="0" err="1">
                <a:cs typeface="B Nazanin" panose="00000400000000000000" pitchFamily="2" charset="-78"/>
              </a:rPr>
              <a:t>مكرر</a:t>
            </a:r>
            <a:r>
              <a:rPr lang="fa-IR" sz="2800" dirty="0">
                <a:cs typeface="B Nazanin" panose="00000400000000000000" pitchFamily="2" charset="-78"/>
              </a:rPr>
              <a:t> </a:t>
            </a:r>
            <a:r>
              <a:rPr lang="fa-IR" sz="2800" dirty="0" err="1">
                <a:cs typeface="B Nazanin" panose="00000400000000000000" pitchFamily="2" charset="-78"/>
              </a:rPr>
              <a:t>شیرخوار،كمپرس</a:t>
            </a:r>
            <a:r>
              <a:rPr lang="fa-IR" sz="2800" dirty="0">
                <a:cs typeface="B Nazanin" panose="00000400000000000000" pitchFamily="2" charset="-78"/>
              </a:rPr>
              <a:t> سرد </a:t>
            </a:r>
            <a:r>
              <a:rPr lang="fa-IR" sz="2800" dirty="0" err="1">
                <a:cs typeface="B Nazanin" panose="00000400000000000000" pitchFamily="2" charset="-78"/>
              </a:rPr>
              <a:t>دربين</a:t>
            </a:r>
            <a:r>
              <a:rPr lang="fa-IR" sz="2800" dirty="0">
                <a:cs typeface="B Nazanin" panose="00000400000000000000" pitchFamily="2" charset="-78"/>
              </a:rPr>
              <a:t> وعده </a:t>
            </a:r>
            <a:r>
              <a:rPr lang="fa-IR" sz="2800" dirty="0" err="1">
                <a:cs typeface="B Nazanin" panose="00000400000000000000" pitchFamily="2" charset="-78"/>
              </a:rPr>
              <a:t>هاي</a:t>
            </a:r>
            <a:r>
              <a:rPr lang="fa-IR" sz="2800" dirty="0">
                <a:cs typeface="B Nazanin" panose="00000400000000000000" pitchFamily="2" charset="-78"/>
              </a:rPr>
              <a:t> شیردهی</a:t>
            </a:r>
            <a:endParaRPr lang="en-US" sz="2800" dirty="0">
              <a:cs typeface="B Nazanin" panose="00000400000000000000" pitchFamily="2" charset="-78"/>
            </a:endParaRPr>
          </a:p>
          <a:p>
            <a:pPr lvl="1"/>
            <a:r>
              <a:rPr lang="fa-IR" sz="2800" dirty="0">
                <a:cs typeface="B Nazanin" panose="00000400000000000000" pitchFamily="2" charset="-78"/>
              </a:rPr>
              <a:t>ظرف چند </a:t>
            </a:r>
            <a:r>
              <a:rPr lang="fa-IR" sz="2800" dirty="0" err="1">
                <a:cs typeface="B Nazanin" panose="00000400000000000000" pitchFamily="2" charset="-78"/>
              </a:rPr>
              <a:t>روزتنظیم</a:t>
            </a:r>
            <a:r>
              <a:rPr lang="fa-IR" sz="2800" dirty="0">
                <a:cs typeface="B Nazanin" panose="00000400000000000000" pitchFamily="2" charset="-78"/>
              </a:rPr>
              <a:t> تولید </a:t>
            </a:r>
            <a:r>
              <a:rPr lang="fa-IR" sz="2800" dirty="0" err="1">
                <a:cs typeface="B Nazanin" panose="00000400000000000000" pitchFamily="2" charset="-78"/>
              </a:rPr>
              <a:t>شير</a:t>
            </a:r>
            <a:r>
              <a:rPr lang="fa-IR" sz="2800" dirty="0">
                <a:cs typeface="B Nazanin" panose="00000400000000000000" pitchFamily="2" charset="-78"/>
              </a:rPr>
              <a:t> متناسب با </a:t>
            </a:r>
            <a:r>
              <a:rPr lang="fa-IR" sz="2800" dirty="0" err="1">
                <a:cs typeface="B Nazanin" panose="00000400000000000000" pitchFamily="2" charset="-78"/>
              </a:rPr>
              <a:t>نياز</a:t>
            </a:r>
            <a:r>
              <a:rPr lang="fa-IR" sz="2800" dirty="0">
                <a:cs typeface="B Nazanin" panose="00000400000000000000" pitchFamily="2" charset="-78"/>
              </a:rPr>
              <a:t> </a:t>
            </a:r>
            <a:r>
              <a:rPr lang="fa-IR" sz="2800" dirty="0" err="1" smtClean="0">
                <a:cs typeface="B Nazanin" panose="00000400000000000000" pitchFamily="2" charset="-78"/>
              </a:rPr>
              <a:t>شيرخوار</a:t>
            </a:r>
            <a:endParaRPr lang="fa-IR" sz="2800" dirty="0" smtClean="0">
              <a:cs typeface="B Nazanin" panose="00000400000000000000" pitchFamily="2" charset="-78"/>
            </a:endParaRPr>
          </a:p>
          <a:p>
            <a:endParaRPr lang="fa-IR" sz="3200" dirty="0" smtClean="0">
              <a:cs typeface="B Nazanin" panose="00000400000000000000" pitchFamily="2" charset="-78"/>
            </a:endParaRPr>
          </a:p>
          <a:p>
            <a:endParaRPr lang="en-US" sz="3200" dirty="0" smtClean="0">
              <a:cs typeface="B Nazanin" panose="00000400000000000000" pitchFamily="2" charset="-78"/>
            </a:endParaRPr>
          </a:p>
          <a:p>
            <a:pPr marL="392113" lvl="1" indent="0">
              <a:buNone/>
            </a:pPr>
            <a:endParaRPr lang="fa-IR" sz="3200" dirty="0" smtClean="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724283464"/>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2393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72A376"/>
              </a:buClr>
            </a:pPr>
            <a:r>
              <a:rPr lang="fa-IR" sz="3200" dirty="0" smtClean="0">
                <a:cs typeface="B Nazanin" panose="00000400000000000000" pitchFamily="2" charset="-78"/>
              </a:rPr>
              <a:t>عوامل مهم در پیشگیری بیماریهای پستان در شیردهی:</a:t>
            </a:r>
          </a:p>
          <a:p>
            <a:pPr lvl="1">
              <a:buClr>
                <a:srgbClr val="72A376"/>
              </a:buClr>
            </a:pPr>
            <a:r>
              <a:rPr lang="fa-IR" sz="2800" dirty="0">
                <a:cs typeface="B Nazanin" panose="00000400000000000000" pitchFamily="2" charset="-78"/>
              </a:rPr>
              <a:t>شروع زودرس تغذیه با شیرمادر در ساعت اول پس از تولد</a:t>
            </a:r>
          </a:p>
          <a:p>
            <a:pPr lvl="1">
              <a:buClr>
                <a:srgbClr val="72A376"/>
              </a:buClr>
            </a:pPr>
            <a:r>
              <a:rPr lang="fa-IR" sz="2800" dirty="0">
                <a:cs typeface="B Nazanin" panose="00000400000000000000" pitchFamily="2" charset="-78"/>
              </a:rPr>
              <a:t>وضعیت شیردهی مطلوب و گرفتن صحیح پستان </a:t>
            </a:r>
            <a:endParaRPr lang="fa-IR" sz="2800" dirty="0" smtClean="0">
              <a:cs typeface="B Nazanin" panose="00000400000000000000" pitchFamily="2" charset="-78"/>
            </a:endParaRPr>
          </a:p>
          <a:p>
            <a:pPr lvl="1">
              <a:buClr>
                <a:srgbClr val="72A376"/>
              </a:buClr>
            </a:pPr>
            <a:r>
              <a:rPr lang="fa-IR" sz="2800" dirty="0">
                <a:cs typeface="B Nazanin" panose="00000400000000000000" pitchFamily="2" charset="-78"/>
              </a:rPr>
              <a:t>تغذیه مکرر و بر حسب میل و تقاضای شیرخوار</a:t>
            </a:r>
          </a:p>
          <a:p>
            <a:pPr lvl="1">
              <a:buClr>
                <a:srgbClr val="72A376"/>
              </a:buClr>
            </a:pPr>
            <a:r>
              <a:rPr lang="fa-IR" sz="2800" dirty="0" err="1" smtClean="0">
                <a:cs typeface="B Nazanin" panose="00000400000000000000" pitchFamily="2" charset="-78"/>
              </a:rPr>
              <a:t>شیردوشی</a:t>
            </a:r>
            <a:r>
              <a:rPr lang="fa-IR" sz="2800" dirty="0" smtClean="0">
                <a:cs typeface="B Nazanin" panose="00000400000000000000" pitchFamily="2" charset="-78"/>
              </a:rPr>
              <a:t> در صورت عدم تخلیه پستان</a:t>
            </a:r>
            <a:endParaRPr lang="fa-IR" sz="2800" dirty="0">
              <a:cs typeface="B Nazanin" panose="00000400000000000000" pitchFamily="2" charset="-78"/>
            </a:endParaRPr>
          </a:p>
          <a:p>
            <a:pPr>
              <a:buClr>
                <a:srgbClr val="72A376"/>
              </a:buClr>
            </a:pPr>
            <a:r>
              <a:rPr lang="fa-IR" sz="3200" dirty="0">
                <a:cs typeface="B Nazanin" panose="00000400000000000000" pitchFamily="2" charset="-78"/>
              </a:rPr>
              <a:t>درد و زخم نوک پستان منجر به کوتاه شدن طول مدت شیردهی و یکی از شایعترین علت از شیر گرفتن زودرس </a:t>
            </a:r>
            <a:r>
              <a:rPr lang="fa-IR" sz="3200" dirty="0" smtClean="0">
                <a:cs typeface="B Nazanin" panose="00000400000000000000" pitchFamily="2" charset="-78"/>
              </a:rPr>
              <a:t>است</a:t>
            </a:r>
            <a:endParaRPr lang="fa-IR" sz="3200" dirty="0" smtClean="0">
              <a:solidFill>
                <a:srgbClr val="FF0000"/>
              </a:solidFill>
              <a:cs typeface="B Nazanin" panose="00000400000000000000" pitchFamily="2" charset="-78"/>
            </a:endParaRPr>
          </a:p>
          <a:p>
            <a:pPr>
              <a:buClr>
                <a:srgbClr val="72A376"/>
              </a:buClr>
            </a:pPr>
            <a:r>
              <a:rPr lang="fa-IR" sz="3200" dirty="0" smtClean="0">
                <a:solidFill>
                  <a:srgbClr val="FF0000"/>
                </a:solidFill>
                <a:cs typeface="B Nazanin" panose="00000400000000000000" pitchFamily="2" charset="-78"/>
              </a:rPr>
              <a:t>باور </a:t>
            </a:r>
            <a:r>
              <a:rPr lang="fa-IR" sz="3200" dirty="0">
                <a:solidFill>
                  <a:srgbClr val="FF0000"/>
                </a:solidFill>
                <a:cs typeface="B Nazanin" panose="00000400000000000000" pitchFamily="2" charset="-78"/>
              </a:rPr>
              <a:t>غلط</a:t>
            </a:r>
            <a:r>
              <a:rPr lang="fa-IR" sz="3200" dirty="0">
                <a:solidFill>
                  <a:prstClr val="black"/>
                </a:solidFill>
                <a:cs typeface="B Nazanin" panose="00000400000000000000" pitchFamily="2" charset="-78"/>
              </a:rPr>
              <a:t>: هر درد در پستان و نوک آن نیاز به آنتی بیوتیک </a:t>
            </a:r>
            <a:r>
              <a:rPr lang="fa-IR" sz="3200" dirty="0" smtClean="0">
                <a:solidFill>
                  <a:prstClr val="black"/>
                </a:solidFill>
                <a:cs typeface="B Nazanin" panose="00000400000000000000" pitchFamily="2" charset="-78"/>
              </a:rPr>
              <a:t>دارد و </a:t>
            </a:r>
            <a:r>
              <a:rPr lang="fa-IR" sz="3200" dirty="0" smtClean="0">
                <a:solidFill>
                  <a:srgbClr val="00B050"/>
                </a:solidFill>
                <a:cs typeface="B Nazanin" panose="00000400000000000000" pitchFamily="2" charset="-78"/>
              </a:rPr>
              <a:t>حقیقت</a:t>
            </a:r>
            <a:r>
              <a:rPr lang="fa-IR" sz="3200" dirty="0" smtClean="0">
                <a:solidFill>
                  <a:prstClr val="black"/>
                </a:solidFill>
                <a:cs typeface="B Nazanin" panose="00000400000000000000" pitchFamily="2" charset="-78"/>
              </a:rPr>
              <a:t> اینکه </a:t>
            </a:r>
            <a:r>
              <a:rPr lang="fa-IR" sz="3200" dirty="0">
                <a:solidFill>
                  <a:prstClr val="black"/>
                </a:solidFill>
                <a:cs typeface="B Nazanin" panose="00000400000000000000" pitchFamily="2" charset="-78"/>
              </a:rPr>
              <a:t>اکثر دردهای پستان میکروبی نیستند و نیاز به آنتی بیوتیک ندارند</a:t>
            </a:r>
          </a:p>
          <a:p>
            <a:endParaRPr lang="fa-IR" dirty="0"/>
          </a:p>
        </p:txBody>
      </p:sp>
      <p:graphicFrame>
        <p:nvGraphicFramePr>
          <p:cNvPr id="5" name="Diagram 4"/>
          <p:cNvGraphicFramePr/>
          <p:nvPr>
            <p:extLst>
              <p:ext uri="{D42A27DB-BD31-4B8C-83A1-F6EECF244321}">
                <p14:modId xmlns:p14="http://schemas.microsoft.com/office/powerpoint/2010/main" val="3692966887"/>
              </p:ext>
            </p:extLst>
          </p:nvPr>
        </p:nvGraphicFramePr>
        <p:xfrm>
          <a:off x="512954" y="284354"/>
          <a:ext cx="8118092" cy="10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7111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8554556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7" descr="Fig1-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524000"/>
            <a:ext cx="6431279" cy="44810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698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94714578"/>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p:cNvSpPr>
            <a:spLocks noGrp="1"/>
          </p:cNvSpPr>
          <p:nvPr>
            <p:ph idx="1"/>
          </p:nvPr>
        </p:nvSpPr>
        <p:spPr>
          <a:xfrm>
            <a:off x="609600" y="1752600"/>
            <a:ext cx="8077200" cy="4953000"/>
          </a:xfrm>
        </p:spPr>
        <p:txBody>
          <a:bodyPr/>
          <a:lstStyle/>
          <a:p>
            <a:pPr lvl="0"/>
            <a:r>
              <a:rPr lang="fa-IR" sz="2800" b="1" dirty="0">
                <a:cs typeface="B Nazanin" panose="00000400000000000000" pitchFamily="2" charset="-78"/>
              </a:rPr>
              <a:t>حالت غیرطبیعی </a:t>
            </a:r>
            <a:r>
              <a:rPr lang="fa-IR" sz="2800" dirty="0">
                <a:cs typeface="B Nazanin" panose="00000400000000000000" pitchFamily="2" charset="-78"/>
              </a:rPr>
              <a:t>با وقوع در هر زمان شیردهی، شیوع بیشتر در روزهای 3 تا 5 بعد از زایمان</a:t>
            </a:r>
            <a:endParaRPr lang="en-US" sz="2800" dirty="0">
              <a:cs typeface="B Nazanin" panose="00000400000000000000" pitchFamily="2" charset="-78"/>
            </a:endParaRPr>
          </a:p>
          <a:p>
            <a:pPr lvl="0"/>
            <a:r>
              <a:rPr lang="fa-IR" sz="2800" dirty="0">
                <a:cs typeface="B Nazanin" panose="00000400000000000000" pitchFamily="2" charset="-78"/>
              </a:rPr>
              <a:t>عموما دو طرفه، پستان ها تحت فشار، براق، داغ، متورم، قرمز و </a:t>
            </a:r>
            <a:r>
              <a:rPr lang="fa-IR" sz="2800" dirty="0" err="1">
                <a:cs typeface="B Nazanin" panose="00000400000000000000" pitchFamily="2" charset="-78"/>
              </a:rPr>
              <a:t>دردناك</a:t>
            </a:r>
            <a:r>
              <a:rPr lang="fa-IR" sz="2800" dirty="0">
                <a:cs typeface="B Nazanin" panose="00000400000000000000" pitchFamily="2" charset="-78"/>
              </a:rPr>
              <a:t>، (</a:t>
            </a:r>
            <a:r>
              <a:rPr lang="fa-IR" sz="2800" dirty="0" err="1">
                <a:cs typeface="B Nazanin" panose="00000400000000000000" pitchFamily="2" charset="-78"/>
              </a:rPr>
              <a:t>گاها</a:t>
            </a:r>
            <a:r>
              <a:rPr lang="fa-IR" sz="2800" dirty="0">
                <a:cs typeface="B Nazanin" panose="00000400000000000000" pitchFamily="2" charset="-78"/>
              </a:rPr>
              <a:t> درد زیر بغل) امکان تب خفیف</a:t>
            </a:r>
            <a:endParaRPr lang="en-US" sz="2800" dirty="0">
              <a:cs typeface="B Nazanin" panose="00000400000000000000" pitchFamily="2" charset="-78"/>
            </a:endParaRPr>
          </a:p>
          <a:p>
            <a:pPr lvl="0"/>
            <a:r>
              <a:rPr lang="fa-IR" sz="2800" dirty="0">
                <a:cs typeface="B Nazanin" panose="00000400000000000000" pitchFamily="2" charset="-78"/>
              </a:rPr>
              <a:t>امکان کاهش </a:t>
            </a:r>
            <a:r>
              <a:rPr lang="fa-IR" sz="2800" dirty="0" err="1">
                <a:cs typeface="B Nazanin" panose="00000400000000000000" pitchFamily="2" charset="-78"/>
              </a:rPr>
              <a:t>توليد</a:t>
            </a:r>
            <a:r>
              <a:rPr lang="fa-IR" sz="2800" dirty="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(تجمع </a:t>
            </a:r>
            <a:r>
              <a:rPr lang="en-US" sz="2800" dirty="0">
                <a:cs typeface="B Nazanin" panose="00000400000000000000" pitchFamily="2" charset="-78"/>
              </a:rPr>
              <a:t>FIL</a:t>
            </a:r>
            <a:r>
              <a:rPr lang="fa-IR" sz="2800" dirty="0">
                <a:cs typeface="B Nazanin" panose="00000400000000000000" pitchFamily="2" charset="-78"/>
              </a:rPr>
              <a:t> )</a:t>
            </a:r>
            <a:endParaRPr lang="en-US" sz="2800" dirty="0">
              <a:cs typeface="B Nazanin" panose="00000400000000000000" pitchFamily="2" charset="-78"/>
            </a:endParaRPr>
          </a:p>
          <a:p>
            <a:pPr lvl="0"/>
            <a:r>
              <a:rPr lang="fa-IR" sz="2800" dirty="0">
                <a:cs typeface="B Nazanin" panose="00000400000000000000" pitchFamily="2" charset="-78"/>
              </a:rPr>
              <a:t>خروج  اجزا شیر از قبیل: لاکتوز از آلوئول به بافت </a:t>
            </a:r>
            <a:r>
              <a:rPr lang="fa-IR" sz="2800" dirty="0" err="1">
                <a:cs typeface="B Nazanin" panose="00000400000000000000" pitchFamily="2" charset="-78"/>
              </a:rPr>
              <a:t>بینابینی</a:t>
            </a:r>
            <a:r>
              <a:rPr lang="fa-IR" sz="2800" dirty="0">
                <a:cs typeface="B Nazanin" panose="00000400000000000000" pitchFamily="2" charset="-78"/>
              </a:rPr>
              <a:t> و در نتیجه التهاب و سپس احتمال عفونت</a:t>
            </a:r>
            <a:endParaRPr lang="en-US" sz="2800" dirty="0">
              <a:cs typeface="B Nazanin" panose="00000400000000000000" pitchFamily="2" charset="-78"/>
            </a:endParaRPr>
          </a:p>
          <a:p>
            <a:pPr lvl="0"/>
            <a:r>
              <a:rPr lang="fa-IR" sz="2800" dirty="0">
                <a:cs typeface="B Nazanin" panose="00000400000000000000" pitchFamily="2" charset="-78"/>
              </a:rPr>
              <a:t>عدم جریان شیر، امکان قطع </a:t>
            </a:r>
            <a:r>
              <a:rPr lang="fa-IR" sz="2800" dirty="0" err="1">
                <a:cs typeface="B Nazanin" panose="00000400000000000000" pitchFamily="2" charset="-78"/>
              </a:rPr>
              <a:t>توليد</a:t>
            </a:r>
            <a:r>
              <a:rPr lang="fa-IR" sz="2800" dirty="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(صدمه </a:t>
            </a:r>
            <a:r>
              <a:rPr lang="fa-IR" sz="2800" dirty="0" err="1">
                <a:cs typeface="B Nazanin" panose="00000400000000000000" pitchFamily="2" charset="-78"/>
              </a:rPr>
              <a:t>لاکتوسیت</a:t>
            </a:r>
            <a:r>
              <a:rPr lang="fa-IR" sz="2800" dirty="0">
                <a:cs typeface="B Nazanin" panose="00000400000000000000" pitchFamily="2" charset="-78"/>
              </a:rPr>
              <a:t> ها) </a:t>
            </a:r>
            <a:endParaRPr lang="en-US" sz="2800" dirty="0">
              <a:cs typeface="B Nazanin" panose="00000400000000000000" pitchFamily="2" charset="-78"/>
            </a:endParaRPr>
          </a:p>
        </p:txBody>
      </p:sp>
    </p:spTree>
    <p:extLst>
      <p:ext uri="{BB962C8B-B14F-4D97-AF65-F5344CB8AC3E}">
        <p14:creationId xmlns:p14="http://schemas.microsoft.com/office/powerpoint/2010/main" val="4998023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docProps/app.xml><?xml version="1.0" encoding="utf-8"?>
<Properties xmlns="http://schemas.openxmlformats.org/officeDocument/2006/extended-properties" xmlns:vt="http://schemas.openxmlformats.org/officeDocument/2006/docPropsVTypes">
  <TotalTime>11186</TotalTime>
  <Words>3324</Words>
  <Application>Microsoft Office PowerPoint</Application>
  <PresentationFormat>On-screen Show (4:3)</PresentationFormat>
  <Paragraphs>313</Paragraphs>
  <Slides>70</Slides>
  <Notes>23</Notes>
  <HiddenSlides>8</HiddenSlides>
  <MMClips>0</MMClips>
  <ScaleCrop>false</ScaleCrop>
  <HeadingPairs>
    <vt:vector size="8" baseType="variant">
      <vt:variant>
        <vt:lpstr>Fonts Used</vt:lpstr>
      </vt:variant>
      <vt:variant>
        <vt:i4>11</vt:i4>
      </vt:variant>
      <vt:variant>
        <vt:lpstr>Theme</vt:lpstr>
      </vt:variant>
      <vt:variant>
        <vt:i4>1</vt:i4>
      </vt:variant>
      <vt:variant>
        <vt:lpstr>Slide Titles</vt:lpstr>
      </vt:variant>
      <vt:variant>
        <vt:i4>70</vt:i4>
      </vt:variant>
      <vt:variant>
        <vt:lpstr>Custom Shows</vt:lpstr>
      </vt:variant>
      <vt:variant>
        <vt:i4>21</vt:i4>
      </vt:variant>
    </vt:vector>
  </HeadingPairs>
  <TitlesOfParts>
    <vt:vector size="103" baseType="lpstr">
      <vt:lpstr>Arial</vt:lpstr>
      <vt:lpstr>B Nazanin</vt:lpstr>
      <vt:lpstr>B Yagut</vt:lpstr>
      <vt:lpstr>B Zar</vt:lpstr>
      <vt:lpstr>Calibri</vt:lpstr>
      <vt:lpstr>Georgia</vt:lpstr>
      <vt:lpstr>Lucida Sans Unicode</vt:lpstr>
      <vt:lpstr>Times New Roman</vt:lpstr>
      <vt:lpstr>Verdana</vt:lpstr>
      <vt:lpstr>Wingdings 2</vt:lpstr>
      <vt:lpstr>Wingdings 3</vt:lpstr>
      <vt:lpstr>فرمت اسلايد</vt:lpstr>
      <vt:lpstr>پيشگيري و رفع مشكلات شایع پستاني در شیردهی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مهمترین اقدام دراحتقان پستان با ادم هاله: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درد و زخم نوک پستان منجر به کوتاه شدن طول مدت شیردهی و یکی از شایعترین علل از شیر گرفتن زودرس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شیرخشک</vt:lpstr>
      <vt:lpstr>همسر</vt:lpstr>
      <vt:lpstr>معده</vt:lpstr>
      <vt:lpstr>قفسه</vt:lpstr>
      <vt:lpstr>گرفتن پستان</vt:lpstr>
      <vt:lpstr>همسر 2</vt:lpstr>
      <vt:lpstr>کاهش وزن</vt:lpstr>
      <vt:lpstr>الگوی متفاوت</vt:lpstr>
      <vt:lpstr>تولید شیر</vt:lpstr>
      <vt:lpstr>گریه</vt:lpstr>
      <vt:lpstr>یک پستان</vt:lpstr>
      <vt:lpstr>18</vt:lpstr>
      <vt:lpstr>11</vt:lpstr>
      <vt:lpstr>کاندیدا</vt:lpstr>
      <vt:lpstr>محافظ  پستان</vt:lpstr>
      <vt:lpstr>rsp</vt:lpstr>
      <vt:lpstr>سرنگ</vt:lpstr>
      <vt:lpstr>war</vt:lpstr>
      <vt:lpstr>exp</vt:lpstr>
      <vt:lpstr>محافظ نوک</vt:lpstr>
      <vt:lpstr>breast shell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Ravari</dc:creator>
  <cp:lastModifiedBy>نيك خواه بابايي ليلا</cp:lastModifiedBy>
  <cp:revision>468</cp:revision>
  <dcterms:created xsi:type="dcterms:W3CDTF">2006-08-16T00:00:00Z</dcterms:created>
  <dcterms:modified xsi:type="dcterms:W3CDTF">2022-07-11T06:24:56Z</dcterms:modified>
</cp:coreProperties>
</file>